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72" r:id="rId13"/>
    <p:sldId id="277" r:id="rId14"/>
    <p:sldId id="270" r:id="rId15"/>
    <p:sldId id="271" r:id="rId16"/>
    <p:sldId id="273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19"/>
    <p:restoredTop sz="95179"/>
  </p:normalViewPr>
  <p:slideViewPr>
    <p:cSldViewPr snapToGrid="0" snapToObjects="1">
      <p:cViewPr>
        <p:scale>
          <a:sx n="90" d="100"/>
          <a:sy n="90" d="100"/>
        </p:scale>
        <p:origin x="1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82814-A6A4-3D49-B2A8-82ABE27EEAB8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F7396A3C-9BE2-0942-BADB-874579430EAB}">
      <dgm:prSet phldrT="[Texte]"/>
      <dgm:spPr/>
      <dgm:t>
        <a:bodyPr/>
        <a:lstStyle/>
        <a:p>
          <a:r>
            <a:rPr lang="fr-FR" dirty="0" smtClean="0"/>
            <a:t>Bit</a:t>
          </a:r>
          <a:endParaRPr lang="fr-FR" dirty="0"/>
        </a:p>
      </dgm:t>
    </dgm:pt>
    <dgm:pt modelId="{BBC6B00E-CED0-5644-9770-5B2A4D502EBE}" type="parTrans" cxnId="{EF251D7E-BA64-C64F-9B25-76D255ED3524}">
      <dgm:prSet/>
      <dgm:spPr/>
      <dgm:t>
        <a:bodyPr/>
        <a:lstStyle/>
        <a:p>
          <a:endParaRPr lang="fr-FR"/>
        </a:p>
      </dgm:t>
    </dgm:pt>
    <dgm:pt modelId="{6921CE14-7E0B-9946-A9D2-85FEAF6FD732}" type="sibTrans" cxnId="{EF251D7E-BA64-C64F-9B25-76D255ED3524}">
      <dgm:prSet/>
      <dgm:spPr/>
      <dgm:t>
        <a:bodyPr/>
        <a:lstStyle/>
        <a:p>
          <a:endParaRPr lang="fr-FR"/>
        </a:p>
      </dgm:t>
    </dgm:pt>
    <dgm:pt modelId="{265A9CFD-FF37-294C-BD39-75C19720BAAD}">
      <dgm:prSet phldrT="[Texte]"/>
      <dgm:spPr/>
      <dgm:t>
        <a:bodyPr/>
        <a:lstStyle/>
        <a:p>
          <a:r>
            <a:rPr lang="fr-FR" dirty="0" err="1" smtClean="0"/>
            <a:t>QuBit</a:t>
          </a:r>
          <a:endParaRPr lang="fr-FR" dirty="0"/>
        </a:p>
      </dgm:t>
    </dgm:pt>
    <dgm:pt modelId="{1D9B8E74-7582-1F49-91F1-6FAD7E9BF036}" type="parTrans" cxnId="{0D17E523-82BE-4740-853A-D3A9EC90D48D}">
      <dgm:prSet/>
      <dgm:spPr/>
      <dgm:t>
        <a:bodyPr/>
        <a:lstStyle/>
        <a:p>
          <a:endParaRPr lang="fr-FR"/>
        </a:p>
      </dgm:t>
    </dgm:pt>
    <dgm:pt modelId="{1D781CB8-1F08-2442-B013-48CD7EFD37D6}" type="sibTrans" cxnId="{0D17E523-82BE-4740-853A-D3A9EC90D48D}">
      <dgm:prSet/>
      <dgm:spPr/>
      <dgm:t>
        <a:bodyPr/>
        <a:lstStyle/>
        <a:p>
          <a:endParaRPr lang="fr-FR"/>
        </a:p>
      </dgm:t>
    </dgm:pt>
    <dgm:pt modelId="{732A6FD9-A783-7647-AB9A-B3E0BCF26715}" type="pres">
      <dgm:prSet presAssocID="{57B82814-A6A4-3D49-B2A8-82ABE27EEAB8}" presName="Name0" presStyleCnt="0">
        <dgm:presLayoutVars>
          <dgm:dir/>
          <dgm:resizeHandles val="exact"/>
        </dgm:presLayoutVars>
      </dgm:prSet>
      <dgm:spPr/>
    </dgm:pt>
    <dgm:pt modelId="{E2B446EF-A7BE-EE40-9977-8B7878D741AE}" type="pres">
      <dgm:prSet presAssocID="{F7396A3C-9BE2-0942-BADB-874579430EAB}" presName="node" presStyleLbl="node1" presStyleIdx="0" presStyleCnt="2" custLinFactNeighborX="-394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B4604F-1450-DB4B-AE6E-2C598AA4E3FF}" type="pres">
      <dgm:prSet presAssocID="{6921CE14-7E0B-9946-A9D2-85FEAF6FD732}" presName="sibTrans" presStyleLbl="sibTrans2D1" presStyleIdx="0" presStyleCnt="1"/>
      <dgm:spPr/>
      <dgm:t>
        <a:bodyPr/>
        <a:lstStyle/>
        <a:p>
          <a:endParaRPr lang="fr-FR"/>
        </a:p>
      </dgm:t>
    </dgm:pt>
    <dgm:pt modelId="{76386308-423F-FA4C-9043-5E25279EC2FE}" type="pres">
      <dgm:prSet presAssocID="{6921CE14-7E0B-9946-A9D2-85FEAF6FD732}" presName="connectorText" presStyleLbl="sibTrans2D1" presStyleIdx="0" presStyleCnt="1"/>
      <dgm:spPr/>
      <dgm:t>
        <a:bodyPr/>
        <a:lstStyle/>
        <a:p>
          <a:endParaRPr lang="fr-FR"/>
        </a:p>
      </dgm:t>
    </dgm:pt>
    <dgm:pt modelId="{AF43A95E-4037-3C41-8288-5C54A4BC4C79}" type="pres">
      <dgm:prSet presAssocID="{265A9CFD-FF37-294C-BD39-75C19720BAA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03D2563-FB23-A541-9460-336F9375C5B5}" type="presOf" srcId="{265A9CFD-FF37-294C-BD39-75C19720BAAD}" destId="{AF43A95E-4037-3C41-8288-5C54A4BC4C79}" srcOrd="0" destOrd="0" presId="urn:microsoft.com/office/officeart/2005/8/layout/process1"/>
    <dgm:cxn modelId="{5E20328C-7B03-E445-A82F-D09B66FD9175}" type="presOf" srcId="{6921CE14-7E0B-9946-A9D2-85FEAF6FD732}" destId="{24B4604F-1450-DB4B-AE6E-2C598AA4E3FF}" srcOrd="0" destOrd="0" presId="urn:microsoft.com/office/officeart/2005/8/layout/process1"/>
    <dgm:cxn modelId="{EF251D7E-BA64-C64F-9B25-76D255ED3524}" srcId="{57B82814-A6A4-3D49-B2A8-82ABE27EEAB8}" destId="{F7396A3C-9BE2-0942-BADB-874579430EAB}" srcOrd="0" destOrd="0" parTransId="{BBC6B00E-CED0-5644-9770-5B2A4D502EBE}" sibTransId="{6921CE14-7E0B-9946-A9D2-85FEAF6FD732}"/>
    <dgm:cxn modelId="{0D17E523-82BE-4740-853A-D3A9EC90D48D}" srcId="{57B82814-A6A4-3D49-B2A8-82ABE27EEAB8}" destId="{265A9CFD-FF37-294C-BD39-75C19720BAAD}" srcOrd="1" destOrd="0" parTransId="{1D9B8E74-7582-1F49-91F1-6FAD7E9BF036}" sibTransId="{1D781CB8-1F08-2442-B013-48CD7EFD37D6}"/>
    <dgm:cxn modelId="{389F1126-E855-9A4B-A91D-93DE5B3DA798}" type="presOf" srcId="{6921CE14-7E0B-9946-A9D2-85FEAF6FD732}" destId="{76386308-423F-FA4C-9043-5E25279EC2FE}" srcOrd="1" destOrd="0" presId="urn:microsoft.com/office/officeart/2005/8/layout/process1"/>
    <dgm:cxn modelId="{7C25E240-9BFA-AC4B-8B25-E6FE53B82E35}" type="presOf" srcId="{F7396A3C-9BE2-0942-BADB-874579430EAB}" destId="{E2B446EF-A7BE-EE40-9977-8B7878D741AE}" srcOrd="0" destOrd="0" presId="urn:microsoft.com/office/officeart/2005/8/layout/process1"/>
    <dgm:cxn modelId="{FFDB0CD2-E2D2-1240-B486-CC596553FD4B}" type="presOf" srcId="{57B82814-A6A4-3D49-B2A8-82ABE27EEAB8}" destId="{732A6FD9-A783-7647-AB9A-B3E0BCF26715}" srcOrd="0" destOrd="0" presId="urn:microsoft.com/office/officeart/2005/8/layout/process1"/>
    <dgm:cxn modelId="{0B818275-0004-A84E-B49C-7D978449353B}" type="presParOf" srcId="{732A6FD9-A783-7647-AB9A-B3E0BCF26715}" destId="{E2B446EF-A7BE-EE40-9977-8B7878D741AE}" srcOrd="0" destOrd="0" presId="urn:microsoft.com/office/officeart/2005/8/layout/process1"/>
    <dgm:cxn modelId="{7CABDCF3-FD9B-FB49-9FC5-E3B81E83A072}" type="presParOf" srcId="{732A6FD9-A783-7647-AB9A-B3E0BCF26715}" destId="{24B4604F-1450-DB4B-AE6E-2C598AA4E3FF}" srcOrd="1" destOrd="0" presId="urn:microsoft.com/office/officeart/2005/8/layout/process1"/>
    <dgm:cxn modelId="{922165B3-F36A-284C-9E56-0A53770FE32D}" type="presParOf" srcId="{24B4604F-1450-DB4B-AE6E-2C598AA4E3FF}" destId="{76386308-423F-FA4C-9043-5E25279EC2FE}" srcOrd="0" destOrd="0" presId="urn:microsoft.com/office/officeart/2005/8/layout/process1"/>
    <dgm:cxn modelId="{327D4A3F-CCC8-A64A-BBF5-C79CCE6CBF53}" type="presParOf" srcId="{732A6FD9-A783-7647-AB9A-B3E0BCF26715}" destId="{AF43A95E-4037-3C41-8288-5C54A4BC4C7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B82814-A6A4-3D49-B2A8-82ABE27EEAB8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F7396A3C-9BE2-0942-BADB-874579430EAB}">
      <dgm:prSet phldrT="[Texte]"/>
      <dgm:spPr/>
      <dgm:t>
        <a:bodyPr/>
        <a:lstStyle/>
        <a:p>
          <a:r>
            <a:rPr lang="fr-FR" dirty="0" err="1" smtClean="0"/>
            <a:t>Gate</a:t>
          </a:r>
          <a:endParaRPr lang="fr-FR" dirty="0"/>
        </a:p>
      </dgm:t>
    </dgm:pt>
    <dgm:pt modelId="{BBC6B00E-CED0-5644-9770-5B2A4D502EBE}" type="parTrans" cxnId="{EF251D7E-BA64-C64F-9B25-76D255ED3524}">
      <dgm:prSet/>
      <dgm:spPr/>
      <dgm:t>
        <a:bodyPr/>
        <a:lstStyle/>
        <a:p>
          <a:endParaRPr lang="fr-FR"/>
        </a:p>
      </dgm:t>
    </dgm:pt>
    <dgm:pt modelId="{6921CE14-7E0B-9946-A9D2-85FEAF6FD732}" type="sibTrans" cxnId="{EF251D7E-BA64-C64F-9B25-76D255ED3524}">
      <dgm:prSet/>
      <dgm:spPr/>
      <dgm:t>
        <a:bodyPr/>
        <a:lstStyle/>
        <a:p>
          <a:endParaRPr lang="fr-FR"/>
        </a:p>
      </dgm:t>
    </dgm:pt>
    <dgm:pt modelId="{265A9CFD-FF37-294C-BD39-75C19720BAAD}">
      <dgm:prSet phldrT="[Texte]"/>
      <dgm:spPr/>
      <dgm:t>
        <a:bodyPr/>
        <a:lstStyle/>
        <a:p>
          <a:r>
            <a:rPr lang="fr-FR" dirty="0" err="1" smtClean="0"/>
            <a:t>QuGate</a:t>
          </a:r>
          <a:endParaRPr lang="fr-FR" dirty="0"/>
        </a:p>
      </dgm:t>
    </dgm:pt>
    <dgm:pt modelId="{1D9B8E74-7582-1F49-91F1-6FAD7E9BF036}" type="parTrans" cxnId="{0D17E523-82BE-4740-853A-D3A9EC90D48D}">
      <dgm:prSet/>
      <dgm:spPr/>
      <dgm:t>
        <a:bodyPr/>
        <a:lstStyle/>
        <a:p>
          <a:endParaRPr lang="fr-FR"/>
        </a:p>
      </dgm:t>
    </dgm:pt>
    <dgm:pt modelId="{1D781CB8-1F08-2442-B013-48CD7EFD37D6}" type="sibTrans" cxnId="{0D17E523-82BE-4740-853A-D3A9EC90D48D}">
      <dgm:prSet/>
      <dgm:spPr/>
      <dgm:t>
        <a:bodyPr/>
        <a:lstStyle/>
        <a:p>
          <a:endParaRPr lang="fr-FR"/>
        </a:p>
      </dgm:t>
    </dgm:pt>
    <dgm:pt modelId="{732A6FD9-A783-7647-AB9A-B3E0BCF26715}" type="pres">
      <dgm:prSet presAssocID="{57B82814-A6A4-3D49-B2A8-82ABE27EEAB8}" presName="Name0" presStyleCnt="0">
        <dgm:presLayoutVars>
          <dgm:dir/>
          <dgm:resizeHandles val="exact"/>
        </dgm:presLayoutVars>
      </dgm:prSet>
      <dgm:spPr/>
    </dgm:pt>
    <dgm:pt modelId="{E2B446EF-A7BE-EE40-9977-8B7878D741AE}" type="pres">
      <dgm:prSet presAssocID="{F7396A3C-9BE2-0942-BADB-874579430EA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B4604F-1450-DB4B-AE6E-2C598AA4E3FF}" type="pres">
      <dgm:prSet presAssocID="{6921CE14-7E0B-9946-A9D2-85FEAF6FD732}" presName="sibTrans" presStyleLbl="sibTrans2D1" presStyleIdx="0" presStyleCnt="1"/>
      <dgm:spPr/>
      <dgm:t>
        <a:bodyPr/>
        <a:lstStyle/>
        <a:p>
          <a:endParaRPr lang="fr-FR"/>
        </a:p>
      </dgm:t>
    </dgm:pt>
    <dgm:pt modelId="{76386308-423F-FA4C-9043-5E25279EC2FE}" type="pres">
      <dgm:prSet presAssocID="{6921CE14-7E0B-9946-A9D2-85FEAF6FD732}" presName="connectorText" presStyleLbl="sibTrans2D1" presStyleIdx="0" presStyleCnt="1"/>
      <dgm:spPr/>
      <dgm:t>
        <a:bodyPr/>
        <a:lstStyle/>
        <a:p>
          <a:endParaRPr lang="fr-FR"/>
        </a:p>
      </dgm:t>
    </dgm:pt>
    <dgm:pt modelId="{AF43A95E-4037-3C41-8288-5C54A4BC4C79}" type="pres">
      <dgm:prSet presAssocID="{265A9CFD-FF37-294C-BD39-75C19720BAA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A343249-F932-F04F-AAE6-3C4A74A6311E}" type="presOf" srcId="{265A9CFD-FF37-294C-BD39-75C19720BAAD}" destId="{AF43A95E-4037-3C41-8288-5C54A4BC4C79}" srcOrd="0" destOrd="0" presId="urn:microsoft.com/office/officeart/2005/8/layout/process1"/>
    <dgm:cxn modelId="{EF251D7E-BA64-C64F-9B25-76D255ED3524}" srcId="{57B82814-A6A4-3D49-B2A8-82ABE27EEAB8}" destId="{F7396A3C-9BE2-0942-BADB-874579430EAB}" srcOrd="0" destOrd="0" parTransId="{BBC6B00E-CED0-5644-9770-5B2A4D502EBE}" sibTransId="{6921CE14-7E0B-9946-A9D2-85FEAF6FD732}"/>
    <dgm:cxn modelId="{0D17E523-82BE-4740-853A-D3A9EC90D48D}" srcId="{57B82814-A6A4-3D49-B2A8-82ABE27EEAB8}" destId="{265A9CFD-FF37-294C-BD39-75C19720BAAD}" srcOrd="1" destOrd="0" parTransId="{1D9B8E74-7582-1F49-91F1-6FAD7E9BF036}" sibTransId="{1D781CB8-1F08-2442-B013-48CD7EFD37D6}"/>
    <dgm:cxn modelId="{6EC97B61-5B46-8A44-B747-B4899146719D}" type="presOf" srcId="{6921CE14-7E0B-9946-A9D2-85FEAF6FD732}" destId="{76386308-423F-FA4C-9043-5E25279EC2FE}" srcOrd="1" destOrd="0" presId="urn:microsoft.com/office/officeart/2005/8/layout/process1"/>
    <dgm:cxn modelId="{58E8AAE3-8914-1745-9302-17A6CC081AF3}" type="presOf" srcId="{6921CE14-7E0B-9946-A9D2-85FEAF6FD732}" destId="{24B4604F-1450-DB4B-AE6E-2C598AA4E3FF}" srcOrd="0" destOrd="0" presId="urn:microsoft.com/office/officeart/2005/8/layout/process1"/>
    <dgm:cxn modelId="{72F860E4-C0B3-C043-92CB-EE51425285BD}" type="presOf" srcId="{F7396A3C-9BE2-0942-BADB-874579430EAB}" destId="{E2B446EF-A7BE-EE40-9977-8B7878D741AE}" srcOrd="0" destOrd="0" presId="urn:microsoft.com/office/officeart/2005/8/layout/process1"/>
    <dgm:cxn modelId="{B0CD92C8-3E38-0D40-AFFD-21B2193E7F75}" type="presOf" srcId="{57B82814-A6A4-3D49-B2A8-82ABE27EEAB8}" destId="{732A6FD9-A783-7647-AB9A-B3E0BCF26715}" srcOrd="0" destOrd="0" presId="urn:microsoft.com/office/officeart/2005/8/layout/process1"/>
    <dgm:cxn modelId="{4B4EC05E-5BAE-4140-AA6E-A6C903FD451B}" type="presParOf" srcId="{732A6FD9-A783-7647-AB9A-B3E0BCF26715}" destId="{E2B446EF-A7BE-EE40-9977-8B7878D741AE}" srcOrd="0" destOrd="0" presId="urn:microsoft.com/office/officeart/2005/8/layout/process1"/>
    <dgm:cxn modelId="{E26B5724-DBA6-8F4E-961B-95870837F889}" type="presParOf" srcId="{732A6FD9-A783-7647-AB9A-B3E0BCF26715}" destId="{24B4604F-1450-DB4B-AE6E-2C598AA4E3FF}" srcOrd="1" destOrd="0" presId="urn:microsoft.com/office/officeart/2005/8/layout/process1"/>
    <dgm:cxn modelId="{793ABA9B-D49F-5D47-95C6-6BB8E5FC7365}" type="presParOf" srcId="{24B4604F-1450-DB4B-AE6E-2C598AA4E3FF}" destId="{76386308-423F-FA4C-9043-5E25279EC2FE}" srcOrd="0" destOrd="0" presId="urn:microsoft.com/office/officeart/2005/8/layout/process1"/>
    <dgm:cxn modelId="{41D5DACC-68D2-0343-B6AD-9301DEDADF2D}" type="presParOf" srcId="{732A6FD9-A783-7647-AB9A-B3E0BCF26715}" destId="{AF43A95E-4037-3C41-8288-5C54A4BC4C7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3A3F92-E316-C448-BBDB-87C0D79FD557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A370C8F-D5AD-E041-8784-D187C779B1F0}">
      <dgm:prSet phldrT="[Texte]"/>
      <dgm:spPr/>
      <dgm:t>
        <a:bodyPr/>
        <a:lstStyle/>
        <a:p>
          <a:r>
            <a:rPr lang="fr-FR" dirty="0" err="1" smtClean="0"/>
            <a:t>Simulating</a:t>
          </a:r>
          <a:r>
            <a:rPr lang="fr-FR" dirty="0" smtClean="0"/>
            <a:t> the </a:t>
          </a:r>
          <a:r>
            <a:rPr lang="fr-FR" dirty="0" err="1" smtClean="0"/>
            <a:t>behavior</a:t>
          </a:r>
          <a:r>
            <a:rPr lang="fr-FR" dirty="0" smtClean="0"/>
            <a:t> of a </a:t>
          </a:r>
          <a:r>
            <a:rPr lang="fr-FR" dirty="0" err="1" smtClean="0"/>
            <a:t>QuBit</a:t>
          </a:r>
          <a:endParaRPr lang="fr-FR" dirty="0"/>
        </a:p>
      </dgm:t>
    </dgm:pt>
    <dgm:pt modelId="{77035BFD-5F20-C347-887E-6559A016F7CD}" type="parTrans" cxnId="{89D015E4-9D19-ED44-BF95-5A1ED25ACE23}">
      <dgm:prSet/>
      <dgm:spPr/>
      <dgm:t>
        <a:bodyPr/>
        <a:lstStyle/>
        <a:p>
          <a:endParaRPr lang="fr-FR"/>
        </a:p>
      </dgm:t>
    </dgm:pt>
    <dgm:pt modelId="{F97ACA92-6C2A-1249-AFE2-13D4DE443387}" type="sibTrans" cxnId="{89D015E4-9D19-ED44-BF95-5A1ED25ACE23}">
      <dgm:prSet/>
      <dgm:spPr/>
      <dgm:t>
        <a:bodyPr/>
        <a:lstStyle/>
        <a:p>
          <a:endParaRPr lang="fr-FR"/>
        </a:p>
      </dgm:t>
    </dgm:pt>
    <dgm:pt modelId="{D9BB884D-85F5-A747-BA5C-3CD0F3421BB6}">
      <dgm:prSet phldrT="[Texte]"/>
      <dgm:spPr/>
      <dgm:t>
        <a:bodyPr/>
        <a:lstStyle/>
        <a:p>
          <a:r>
            <a:rPr lang="fr-FR" dirty="0" err="1" smtClean="0"/>
            <a:t>Implementing</a:t>
          </a:r>
          <a:r>
            <a:rPr lang="fr-FR" dirty="0" smtClean="0"/>
            <a:t> quantum </a:t>
          </a:r>
          <a:r>
            <a:rPr lang="fr-FR" dirty="0" err="1" smtClean="0"/>
            <a:t>gates</a:t>
          </a:r>
          <a:endParaRPr lang="fr-FR" dirty="0"/>
        </a:p>
      </dgm:t>
    </dgm:pt>
    <dgm:pt modelId="{7D5BBD03-B800-6847-9EDF-B6B4965214BD}" type="parTrans" cxnId="{C063065E-D0A0-A14E-B7EC-09084C3F0E2E}">
      <dgm:prSet/>
      <dgm:spPr/>
      <dgm:t>
        <a:bodyPr/>
        <a:lstStyle/>
        <a:p>
          <a:endParaRPr lang="fr-FR"/>
        </a:p>
      </dgm:t>
    </dgm:pt>
    <dgm:pt modelId="{44F6307F-EDF1-5D4D-BE49-93E6484B073E}" type="sibTrans" cxnId="{C063065E-D0A0-A14E-B7EC-09084C3F0E2E}">
      <dgm:prSet/>
      <dgm:spPr/>
      <dgm:t>
        <a:bodyPr/>
        <a:lstStyle/>
        <a:p>
          <a:endParaRPr lang="fr-FR"/>
        </a:p>
      </dgm:t>
    </dgm:pt>
    <dgm:pt modelId="{24C443A9-43A8-2F45-A196-074A7437DB42}">
      <dgm:prSet phldrT="[Texte]"/>
      <dgm:spPr/>
      <dgm:t>
        <a:bodyPr/>
        <a:lstStyle/>
        <a:p>
          <a:r>
            <a:rPr lang="fr-FR" dirty="0" err="1" smtClean="0"/>
            <a:t>Comparing</a:t>
          </a:r>
          <a:r>
            <a:rPr lang="fr-FR" dirty="0" smtClean="0"/>
            <a:t> </a:t>
          </a:r>
          <a:r>
            <a:rPr lang="fr-FR" dirty="0" err="1" smtClean="0"/>
            <a:t>results</a:t>
          </a:r>
          <a:endParaRPr lang="fr-FR" dirty="0"/>
        </a:p>
      </dgm:t>
    </dgm:pt>
    <dgm:pt modelId="{94A7D55F-D247-2248-B549-757E966E1189}" type="parTrans" cxnId="{EE9F7DAC-977A-FB43-B935-2ED1638F34A0}">
      <dgm:prSet/>
      <dgm:spPr/>
      <dgm:t>
        <a:bodyPr/>
        <a:lstStyle/>
        <a:p>
          <a:endParaRPr lang="fr-FR"/>
        </a:p>
      </dgm:t>
    </dgm:pt>
    <dgm:pt modelId="{498F6A62-4598-EC4E-A923-EA5E34B74239}" type="sibTrans" cxnId="{EE9F7DAC-977A-FB43-B935-2ED1638F34A0}">
      <dgm:prSet/>
      <dgm:spPr/>
      <dgm:t>
        <a:bodyPr/>
        <a:lstStyle/>
        <a:p>
          <a:endParaRPr lang="fr-FR"/>
        </a:p>
      </dgm:t>
    </dgm:pt>
    <dgm:pt modelId="{8DADD7DD-1229-E649-BAA2-72AAF4D4B734}" type="pres">
      <dgm:prSet presAssocID="{9C3A3F92-E316-C448-BBDB-87C0D79FD55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4C60980-37F8-1148-98DF-6569AE5005B0}" type="pres">
      <dgm:prSet presAssocID="{AA370C8F-D5AD-E041-8784-D187C779B1F0}" presName="parentLin" presStyleCnt="0"/>
      <dgm:spPr/>
    </dgm:pt>
    <dgm:pt modelId="{7CA5BAA9-DC9C-7F49-A9AA-5810C8DB5B80}" type="pres">
      <dgm:prSet presAssocID="{AA370C8F-D5AD-E041-8784-D187C779B1F0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85F33340-CC00-DB40-B69B-A315A3064CBD}" type="pres">
      <dgm:prSet presAssocID="{AA370C8F-D5AD-E041-8784-D187C779B1F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009644-93D3-3248-B534-3A1E0E642D4F}" type="pres">
      <dgm:prSet presAssocID="{AA370C8F-D5AD-E041-8784-D187C779B1F0}" presName="negativeSpace" presStyleCnt="0"/>
      <dgm:spPr/>
    </dgm:pt>
    <dgm:pt modelId="{5D8F906E-D352-E24C-90A0-321B511CBE5B}" type="pres">
      <dgm:prSet presAssocID="{AA370C8F-D5AD-E041-8784-D187C779B1F0}" presName="childText" presStyleLbl="conFgAcc1" presStyleIdx="0" presStyleCnt="3">
        <dgm:presLayoutVars>
          <dgm:bulletEnabled val="1"/>
        </dgm:presLayoutVars>
      </dgm:prSet>
      <dgm:spPr/>
    </dgm:pt>
    <dgm:pt modelId="{1FB3E899-D919-4544-9BE6-4C0879C3EEAF}" type="pres">
      <dgm:prSet presAssocID="{F97ACA92-6C2A-1249-AFE2-13D4DE443387}" presName="spaceBetweenRectangles" presStyleCnt="0"/>
      <dgm:spPr/>
    </dgm:pt>
    <dgm:pt modelId="{A3D830EA-F1BE-DB4C-A83C-E3586D633ACA}" type="pres">
      <dgm:prSet presAssocID="{D9BB884D-85F5-A747-BA5C-3CD0F3421BB6}" presName="parentLin" presStyleCnt="0"/>
      <dgm:spPr/>
    </dgm:pt>
    <dgm:pt modelId="{D291822E-4942-154E-9A3A-5375272F1B64}" type="pres">
      <dgm:prSet presAssocID="{D9BB884D-85F5-A747-BA5C-3CD0F3421BB6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9F88C99E-1904-9C4A-8CDC-943C3807A6C2}" type="pres">
      <dgm:prSet presAssocID="{D9BB884D-85F5-A747-BA5C-3CD0F3421BB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28B120-AF6B-204D-8972-4968122D58C3}" type="pres">
      <dgm:prSet presAssocID="{D9BB884D-85F5-A747-BA5C-3CD0F3421BB6}" presName="negativeSpace" presStyleCnt="0"/>
      <dgm:spPr/>
    </dgm:pt>
    <dgm:pt modelId="{7B284DEC-2985-F949-B9CE-98BEB071A30E}" type="pres">
      <dgm:prSet presAssocID="{D9BB884D-85F5-A747-BA5C-3CD0F3421BB6}" presName="childText" presStyleLbl="conFgAcc1" presStyleIdx="1" presStyleCnt="3">
        <dgm:presLayoutVars>
          <dgm:bulletEnabled val="1"/>
        </dgm:presLayoutVars>
      </dgm:prSet>
      <dgm:spPr/>
    </dgm:pt>
    <dgm:pt modelId="{17B4DBBF-AE3C-0A47-A716-3CA31B8055C4}" type="pres">
      <dgm:prSet presAssocID="{44F6307F-EDF1-5D4D-BE49-93E6484B073E}" presName="spaceBetweenRectangles" presStyleCnt="0"/>
      <dgm:spPr/>
    </dgm:pt>
    <dgm:pt modelId="{779ADE4A-DF0E-9445-BFE9-7909276667B9}" type="pres">
      <dgm:prSet presAssocID="{24C443A9-43A8-2F45-A196-074A7437DB42}" presName="parentLin" presStyleCnt="0"/>
      <dgm:spPr/>
    </dgm:pt>
    <dgm:pt modelId="{C04BD070-A3EC-8744-A3E9-8032C4573E7B}" type="pres">
      <dgm:prSet presAssocID="{24C443A9-43A8-2F45-A196-074A7437DB42}" presName="parentLeftMargin" presStyleLbl="node1" presStyleIdx="1" presStyleCnt="3"/>
      <dgm:spPr/>
      <dgm:t>
        <a:bodyPr/>
        <a:lstStyle/>
        <a:p>
          <a:endParaRPr lang="fr-FR"/>
        </a:p>
      </dgm:t>
    </dgm:pt>
    <dgm:pt modelId="{5991F63F-075F-1542-956D-AC3C5FEC4B0A}" type="pres">
      <dgm:prSet presAssocID="{24C443A9-43A8-2F45-A196-074A7437DB4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ADFD54-59D6-344A-843D-AB03BDCF5556}" type="pres">
      <dgm:prSet presAssocID="{24C443A9-43A8-2F45-A196-074A7437DB42}" presName="negativeSpace" presStyleCnt="0"/>
      <dgm:spPr/>
    </dgm:pt>
    <dgm:pt modelId="{07574F58-B581-3544-849E-FBB35B36502E}" type="pres">
      <dgm:prSet presAssocID="{24C443A9-43A8-2F45-A196-074A7437DB4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5025A85-A422-9E4D-9E11-A61A13D73032}" type="presOf" srcId="{9C3A3F92-E316-C448-BBDB-87C0D79FD557}" destId="{8DADD7DD-1229-E649-BAA2-72AAF4D4B734}" srcOrd="0" destOrd="0" presId="urn:microsoft.com/office/officeart/2005/8/layout/list1"/>
    <dgm:cxn modelId="{C063065E-D0A0-A14E-B7EC-09084C3F0E2E}" srcId="{9C3A3F92-E316-C448-BBDB-87C0D79FD557}" destId="{D9BB884D-85F5-A747-BA5C-3CD0F3421BB6}" srcOrd="1" destOrd="0" parTransId="{7D5BBD03-B800-6847-9EDF-B6B4965214BD}" sibTransId="{44F6307F-EDF1-5D4D-BE49-93E6484B073E}"/>
    <dgm:cxn modelId="{BE16CF70-DC0A-A04F-AC1E-10FD2D92D876}" type="presOf" srcId="{24C443A9-43A8-2F45-A196-074A7437DB42}" destId="{C04BD070-A3EC-8744-A3E9-8032C4573E7B}" srcOrd="0" destOrd="0" presId="urn:microsoft.com/office/officeart/2005/8/layout/list1"/>
    <dgm:cxn modelId="{89D015E4-9D19-ED44-BF95-5A1ED25ACE23}" srcId="{9C3A3F92-E316-C448-BBDB-87C0D79FD557}" destId="{AA370C8F-D5AD-E041-8784-D187C779B1F0}" srcOrd="0" destOrd="0" parTransId="{77035BFD-5F20-C347-887E-6559A016F7CD}" sibTransId="{F97ACA92-6C2A-1249-AFE2-13D4DE443387}"/>
    <dgm:cxn modelId="{D59B7640-0548-6E42-9462-99EB685E2613}" type="presOf" srcId="{AA370C8F-D5AD-E041-8784-D187C779B1F0}" destId="{85F33340-CC00-DB40-B69B-A315A3064CBD}" srcOrd="1" destOrd="0" presId="urn:microsoft.com/office/officeart/2005/8/layout/list1"/>
    <dgm:cxn modelId="{A8B75424-2AF8-3E4D-BDED-D75E6B504219}" type="presOf" srcId="{AA370C8F-D5AD-E041-8784-D187C779B1F0}" destId="{7CA5BAA9-DC9C-7F49-A9AA-5810C8DB5B80}" srcOrd="0" destOrd="0" presId="urn:microsoft.com/office/officeart/2005/8/layout/list1"/>
    <dgm:cxn modelId="{EE9F7DAC-977A-FB43-B935-2ED1638F34A0}" srcId="{9C3A3F92-E316-C448-BBDB-87C0D79FD557}" destId="{24C443A9-43A8-2F45-A196-074A7437DB42}" srcOrd="2" destOrd="0" parTransId="{94A7D55F-D247-2248-B549-757E966E1189}" sibTransId="{498F6A62-4598-EC4E-A923-EA5E34B74239}"/>
    <dgm:cxn modelId="{4CB0C626-D35C-2A4A-9207-88E05D18C4C9}" type="presOf" srcId="{D9BB884D-85F5-A747-BA5C-3CD0F3421BB6}" destId="{D291822E-4942-154E-9A3A-5375272F1B64}" srcOrd="0" destOrd="0" presId="urn:microsoft.com/office/officeart/2005/8/layout/list1"/>
    <dgm:cxn modelId="{AF5A3724-D1A7-7F4D-AA3B-5DFAA63EFA49}" type="presOf" srcId="{D9BB884D-85F5-A747-BA5C-3CD0F3421BB6}" destId="{9F88C99E-1904-9C4A-8CDC-943C3807A6C2}" srcOrd="1" destOrd="0" presId="urn:microsoft.com/office/officeart/2005/8/layout/list1"/>
    <dgm:cxn modelId="{416CCB49-A0F8-F042-8CE0-8BDDCEF633F5}" type="presOf" srcId="{24C443A9-43A8-2F45-A196-074A7437DB42}" destId="{5991F63F-075F-1542-956D-AC3C5FEC4B0A}" srcOrd="1" destOrd="0" presId="urn:microsoft.com/office/officeart/2005/8/layout/list1"/>
    <dgm:cxn modelId="{95C09FE2-6948-E541-96ED-FB1A0CB588BC}" type="presParOf" srcId="{8DADD7DD-1229-E649-BAA2-72AAF4D4B734}" destId="{C4C60980-37F8-1148-98DF-6569AE5005B0}" srcOrd="0" destOrd="0" presId="urn:microsoft.com/office/officeart/2005/8/layout/list1"/>
    <dgm:cxn modelId="{44A6E708-4D68-CC45-B64F-72CC3992C4F0}" type="presParOf" srcId="{C4C60980-37F8-1148-98DF-6569AE5005B0}" destId="{7CA5BAA9-DC9C-7F49-A9AA-5810C8DB5B80}" srcOrd="0" destOrd="0" presId="urn:microsoft.com/office/officeart/2005/8/layout/list1"/>
    <dgm:cxn modelId="{32DB2DDC-91D0-D146-A3CF-206CA25BF6A4}" type="presParOf" srcId="{C4C60980-37F8-1148-98DF-6569AE5005B0}" destId="{85F33340-CC00-DB40-B69B-A315A3064CBD}" srcOrd="1" destOrd="0" presId="urn:microsoft.com/office/officeart/2005/8/layout/list1"/>
    <dgm:cxn modelId="{42957134-3B13-8E48-BB5A-7F3F25BE4E8C}" type="presParOf" srcId="{8DADD7DD-1229-E649-BAA2-72AAF4D4B734}" destId="{61009644-93D3-3248-B534-3A1E0E642D4F}" srcOrd="1" destOrd="0" presId="urn:microsoft.com/office/officeart/2005/8/layout/list1"/>
    <dgm:cxn modelId="{AD85335F-9E83-C140-A1F2-88BC9E80C74A}" type="presParOf" srcId="{8DADD7DD-1229-E649-BAA2-72AAF4D4B734}" destId="{5D8F906E-D352-E24C-90A0-321B511CBE5B}" srcOrd="2" destOrd="0" presId="urn:microsoft.com/office/officeart/2005/8/layout/list1"/>
    <dgm:cxn modelId="{F0ECCCBF-3462-214E-B629-B35CAE14BADF}" type="presParOf" srcId="{8DADD7DD-1229-E649-BAA2-72AAF4D4B734}" destId="{1FB3E899-D919-4544-9BE6-4C0879C3EEAF}" srcOrd="3" destOrd="0" presId="urn:microsoft.com/office/officeart/2005/8/layout/list1"/>
    <dgm:cxn modelId="{3103802A-4B7C-2A47-9739-E30DCC4B7802}" type="presParOf" srcId="{8DADD7DD-1229-E649-BAA2-72AAF4D4B734}" destId="{A3D830EA-F1BE-DB4C-A83C-E3586D633ACA}" srcOrd="4" destOrd="0" presId="urn:microsoft.com/office/officeart/2005/8/layout/list1"/>
    <dgm:cxn modelId="{A3B6BB22-5511-2848-A3FD-7AF46B2BCDA1}" type="presParOf" srcId="{A3D830EA-F1BE-DB4C-A83C-E3586D633ACA}" destId="{D291822E-4942-154E-9A3A-5375272F1B64}" srcOrd="0" destOrd="0" presId="urn:microsoft.com/office/officeart/2005/8/layout/list1"/>
    <dgm:cxn modelId="{5AF6021A-16F0-C645-9E9B-C8304A55E76E}" type="presParOf" srcId="{A3D830EA-F1BE-DB4C-A83C-E3586D633ACA}" destId="{9F88C99E-1904-9C4A-8CDC-943C3807A6C2}" srcOrd="1" destOrd="0" presId="urn:microsoft.com/office/officeart/2005/8/layout/list1"/>
    <dgm:cxn modelId="{17056256-C7B3-B74F-8ED0-ED8953D92208}" type="presParOf" srcId="{8DADD7DD-1229-E649-BAA2-72AAF4D4B734}" destId="{3128B120-AF6B-204D-8972-4968122D58C3}" srcOrd="5" destOrd="0" presId="urn:microsoft.com/office/officeart/2005/8/layout/list1"/>
    <dgm:cxn modelId="{46439BDA-107D-3A40-ADF3-FC3381ADCA9D}" type="presParOf" srcId="{8DADD7DD-1229-E649-BAA2-72AAF4D4B734}" destId="{7B284DEC-2985-F949-B9CE-98BEB071A30E}" srcOrd="6" destOrd="0" presId="urn:microsoft.com/office/officeart/2005/8/layout/list1"/>
    <dgm:cxn modelId="{A437FD76-88C0-BD40-B370-FFD218ADCC83}" type="presParOf" srcId="{8DADD7DD-1229-E649-BAA2-72AAF4D4B734}" destId="{17B4DBBF-AE3C-0A47-A716-3CA31B8055C4}" srcOrd="7" destOrd="0" presId="urn:microsoft.com/office/officeart/2005/8/layout/list1"/>
    <dgm:cxn modelId="{8EDF10D0-9A81-184A-AEF7-FEB299C2B7E8}" type="presParOf" srcId="{8DADD7DD-1229-E649-BAA2-72AAF4D4B734}" destId="{779ADE4A-DF0E-9445-BFE9-7909276667B9}" srcOrd="8" destOrd="0" presId="urn:microsoft.com/office/officeart/2005/8/layout/list1"/>
    <dgm:cxn modelId="{D8A34E4D-21A9-0541-BA14-146D98241358}" type="presParOf" srcId="{779ADE4A-DF0E-9445-BFE9-7909276667B9}" destId="{C04BD070-A3EC-8744-A3E9-8032C4573E7B}" srcOrd="0" destOrd="0" presId="urn:microsoft.com/office/officeart/2005/8/layout/list1"/>
    <dgm:cxn modelId="{1AFC07B7-EF89-6D46-A70B-64EFE1DFAF9B}" type="presParOf" srcId="{779ADE4A-DF0E-9445-BFE9-7909276667B9}" destId="{5991F63F-075F-1542-956D-AC3C5FEC4B0A}" srcOrd="1" destOrd="0" presId="urn:microsoft.com/office/officeart/2005/8/layout/list1"/>
    <dgm:cxn modelId="{9F22898D-267B-1448-8351-8A8C62CBE681}" type="presParOf" srcId="{8DADD7DD-1229-E649-BAA2-72AAF4D4B734}" destId="{C4ADFD54-59D6-344A-843D-AB03BDCF5556}" srcOrd="9" destOrd="0" presId="urn:microsoft.com/office/officeart/2005/8/layout/list1"/>
    <dgm:cxn modelId="{3C0BF6FA-03D2-794D-82D2-D5D0F0A99A8D}" type="presParOf" srcId="{8DADD7DD-1229-E649-BAA2-72AAF4D4B734}" destId="{07574F58-B581-3544-849E-FBB35B36502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446EF-A7BE-EE40-9977-8B7878D741AE}">
      <dsp:nvSpPr>
        <dsp:cNvPr id="0" name=""/>
        <dsp:cNvSpPr/>
      </dsp:nvSpPr>
      <dsp:spPr>
        <a:xfrm>
          <a:off x="0" y="1364229"/>
          <a:ext cx="2015998" cy="1209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700" kern="1200" dirty="0" smtClean="0"/>
            <a:t>Bit</a:t>
          </a:r>
          <a:endParaRPr lang="fr-FR" sz="4700" kern="1200" dirty="0"/>
        </a:p>
      </dsp:txBody>
      <dsp:txXfrm>
        <a:off x="35428" y="1399657"/>
        <a:ext cx="1945142" cy="1138743"/>
      </dsp:txXfrm>
    </dsp:sp>
    <dsp:sp modelId="{24B4604F-1450-DB4B-AE6E-2C598AA4E3FF}">
      <dsp:nvSpPr>
        <dsp:cNvPr id="0" name=""/>
        <dsp:cNvSpPr/>
      </dsp:nvSpPr>
      <dsp:spPr>
        <a:xfrm>
          <a:off x="2217835" y="1719045"/>
          <a:ext cx="427892" cy="4999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100" kern="1200"/>
        </a:p>
      </dsp:txBody>
      <dsp:txXfrm>
        <a:off x="2217835" y="1819038"/>
        <a:ext cx="299524" cy="299981"/>
      </dsp:txXfrm>
    </dsp:sp>
    <dsp:sp modelId="{AF43A95E-4037-3C41-8288-5C54A4BC4C79}">
      <dsp:nvSpPr>
        <dsp:cNvPr id="0" name=""/>
        <dsp:cNvSpPr/>
      </dsp:nvSpPr>
      <dsp:spPr>
        <a:xfrm>
          <a:off x="2823343" y="1364229"/>
          <a:ext cx="2015998" cy="1209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700" kern="1200" dirty="0" err="1" smtClean="0"/>
            <a:t>QuBit</a:t>
          </a:r>
          <a:endParaRPr lang="fr-FR" sz="4700" kern="1200" dirty="0"/>
        </a:p>
      </dsp:txBody>
      <dsp:txXfrm>
        <a:off x="2858771" y="1399657"/>
        <a:ext cx="1945142" cy="1138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446EF-A7BE-EE40-9977-8B7878D741AE}">
      <dsp:nvSpPr>
        <dsp:cNvPr id="0" name=""/>
        <dsp:cNvSpPr/>
      </dsp:nvSpPr>
      <dsp:spPr>
        <a:xfrm>
          <a:off x="945" y="1364229"/>
          <a:ext cx="2015998" cy="1209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err="1" smtClean="0"/>
            <a:t>Gate</a:t>
          </a:r>
          <a:endParaRPr lang="fr-FR" sz="3300" kern="1200" dirty="0"/>
        </a:p>
      </dsp:txBody>
      <dsp:txXfrm>
        <a:off x="36373" y="1399657"/>
        <a:ext cx="1945142" cy="1138743"/>
      </dsp:txXfrm>
    </dsp:sp>
    <dsp:sp modelId="{24B4604F-1450-DB4B-AE6E-2C598AA4E3FF}">
      <dsp:nvSpPr>
        <dsp:cNvPr id="0" name=""/>
        <dsp:cNvSpPr/>
      </dsp:nvSpPr>
      <dsp:spPr>
        <a:xfrm>
          <a:off x="2218544" y="1719045"/>
          <a:ext cx="427391" cy="4999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100" kern="1200"/>
        </a:p>
      </dsp:txBody>
      <dsp:txXfrm>
        <a:off x="2218544" y="1819038"/>
        <a:ext cx="299174" cy="299981"/>
      </dsp:txXfrm>
    </dsp:sp>
    <dsp:sp modelId="{AF43A95E-4037-3C41-8288-5C54A4BC4C79}">
      <dsp:nvSpPr>
        <dsp:cNvPr id="0" name=""/>
        <dsp:cNvSpPr/>
      </dsp:nvSpPr>
      <dsp:spPr>
        <a:xfrm>
          <a:off x="2823343" y="1364229"/>
          <a:ext cx="2015998" cy="1209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err="1" smtClean="0"/>
            <a:t>QuGate</a:t>
          </a:r>
          <a:endParaRPr lang="fr-FR" sz="3300" kern="1200" dirty="0"/>
        </a:p>
      </dsp:txBody>
      <dsp:txXfrm>
        <a:off x="2858771" y="1399657"/>
        <a:ext cx="1945142" cy="1138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F906E-D352-E24C-90A0-321B511CBE5B}">
      <dsp:nvSpPr>
        <dsp:cNvPr id="0" name=""/>
        <dsp:cNvSpPr/>
      </dsp:nvSpPr>
      <dsp:spPr>
        <a:xfrm>
          <a:off x="0" y="149541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33340-CC00-DB40-B69B-A315A3064CBD}">
      <dsp:nvSpPr>
        <dsp:cNvPr id="0" name=""/>
        <dsp:cNvSpPr/>
      </dsp:nvSpPr>
      <dsp:spPr>
        <a:xfrm>
          <a:off x="406400" y="114117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Simulating</a:t>
          </a:r>
          <a:r>
            <a:rPr lang="fr-FR" sz="2400" kern="1200" dirty="0" smtClean="0"/>
            <a:t> the </a:t>
          </a:r>
          <a:r>
            <a:rPr lang="fr-FR" sz="2400" kern="1200" dirty="0" err="1" smtClean="0"/>
            <a:t>behavior</a:t>
          </a:r>
          <a:r>
            <a:rPr lang="fr-FR" sz="2400" kern="1200" dirty="0" smtClean="0"/>
            <a:t> of a </a:t>
          </a:r>
          <a:r>
            <a:rPr lang="fr-FR" sz="2400" kern="1200" dirty="0" err="1" smtClean="0"/>
            <a:t>QuBit</a:t>
          </a:r>
          <a:endParaRPr lang="fr-FR" sz="2400" kern="1200" dirty="0"/>
        </a:p>
      </dsp:txBody>
      <dsp:txXfrm>
        <a:off x="440985" y="1175758"/>
        <a:ext cx="5620430" cy="639310"/>
      </dsp:txXfrm>
    </dsp:sp>
    <dsp:sp modelId="{7B284DEC-2985-F949-B9CE-98BEB071A30E}">
      <dsp:nvSpPr>
        <dsp:cNvPr id="0" name=""/>
        <dsp:cNvSpPr/>
      </dsp:nvSpPr>
      <dsp:spPr>
        <a:xfrm>
          <a:off x="0" y="258405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8C99E-1904-9C4A-8CDC-943C3807A6C2}">
      <dsp:nvSpPr>
        <dsp:cNvPr id="0" name=""/>
        <dsp:cNvSpPr/>
      </dsp:nvSpPr>
      <dsp:spPr>
        <a:xfrm>
          <a:off x="406400" y="222981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Implementing</a:t>
          </a:r>
          <a:r>
            <a:rPr lang="fr-FR" sz="2400" kern="1200" dirty="0" smtClean="0"/>
            <a:t> quantum </a:t>
          </a:r>
          <a:r>
            <a:rPr lang="fr-FR" sz="2400" kern="1200" dirty="0" err="1" smtClean="0"/>
            <a:t>gates</a:t>
          </a:r>
          <a:endParaRPr lang="fr-FR" sz="2400" kern="1200" dirty="0"/>
        </a:p>
      </dsp:txBody>
      <dsp:txXfrm>
        <a:off x="440985" y="2264398"/>
        <a:ext cx="5620430" cy="639310"/>
      </dsp:txXfrm>
    </dsp:sp>
    <dsp:sp modelId="{07574F58-B581-3544-849E-FBB35B36502E}">
      <dsp:nvSpPr>
        <dsp:cNvPr id="0" name=""/>
        <dsp:cNvSpPr/>
      </dsp:nvSpPr>
      <dsp:spPr>
        <a:xfrm>
          <a:off x="0" y="367269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1F63F-075F-1542-956D-AC3C5FEC4B0A}">
      <dsp:nvSpPr>
        <dsp:cNvPr id="0" name=""/>
        <dsp:cNvSpPr/>
      </dsp:nvSpPr>
      <dsp:spPr>
        <a:xfrm>
          <a:off x="406400" y="331845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Comparing</a:t>
          </a:r>
          <a:r>
            <a:rPr lang="fr-FR" sz="2400" kern="1200" dirty="0" smtClean="0"/>
            <a:t> </a:t>
          </a:r>
          <a:r>
            <a:rPr lang="fr-FR" sz="2400" kern="1200" dirty="0" err="1" smtClean="0"/>
            <a:t>results</a:t>
          </a:r>
          <a:endParaRPr lang="fr-FR" sz="2400" kern="1200" dirty="0"/>
        </a:p>
      </dsp:txBody>
      <dsp:txXfrm>
        <a:off x="440985" y="3353038"/>
        <a:ext cx="562043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A3D1D-18BD-4247-A72A-D63101F944CA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301C8-5A77-1046-9835-455B0FF4B8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54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</a:t>
            </a:r>
            <a:r>
              <a:rPr lang="fr-FR" dirty="0" err="1" smtClean="0"/>
              <a:t>Welcome</a:t>
            </a:r>
            <a:r>
              <a:rPr lang="fr-FR" dirty="0" smtClean="0"/>
              <a:t> </a:t>
            </a:r>
            <a:r>
              <a:rPr lang="fr-FR" dirty="0" err="1" smtClean="0"/>
              <a:t>everyone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qubits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/>
            </a:r>
            <a:br>
              <a:rPr lang="fr-FR" baseline="0" dirty="0" smtClean="0"/>
            </a:br>
            <a:r>
              <a:rPr lang="fr-FR" baseline="0" dirty="0" smtClean="0"/>
              <a:t>-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227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FROM quantum </a:t>
            </a:r>
            <a:r>
              <a:rPr lang="fr-FR" dirty="0" err="1" smtClean="0"/>
              <a:t>gates</a:t>
            </a:r>
            <a:r>
              <a:rPr lang="fr-FR" dirty="0" smtClean="0"/>
              <a:t> circuit TO </a:t>
            </a:r>
            <a:r>
              <a:rPr lang="fr-FR" dirty="0" err="1" smtClean="0"/>
              <a:t>simulated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endParaRPr lang="fr-FR" baseline="0" dirty="0" smtClean="0"/>
          </a:p>
          <a:p>
            <a:r>
              <a:rPr lang="fr-FR" baseline="0" dirty="0" smtClean="0"/>
              <a:t>!! no quantum </a:t>
            </a:r>
            <a:r>
              <a:rPr lang="fr-FR" baseline="0" dirty="0" err="1" smtClean="0"/>
              <a:t>acceleration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47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Present</a:t>
            </a:r>
            <a:r>
              <a:rPr lang="fr-FR" baseline="0" dirty="0" smtClean="0"/>
              <a:t> the goals (and initial goal :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the math </a:t>
            </a:r>
            <a:r>
              <a:rPr lang="fr-FR" baseline="0" dirty="0" err="1" smtClean="0"/>
              <a:t>behind</a:t>
            </a:r>
            <a:r>
              <a:rPr lang="fr-FR" baseline="0" dirty="0" smtClean="0"/>
              <a:t> quantum computers / quantum </a:t>
            </a:r>
            <a:r>
              <a:rPr lang="fr-FR" baseline="0" dirty="0" err="1" smtClean="0"/>
              <a:t>gates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081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a </a:t>
            </a:r>
            <a:r>
              <a:rPr lang="fr-FR" dirty="0" err="1" smtClean="0"/>
              <a:t>register</a:t>
            </a:r>
            <a:r>
              <a:rPr lang="fr-FR" dirty="0" smtClean="0"/>
              <a:t> of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qu</a:t>
            </a:r>
            <a:r>
              <a:rPr lang="fr-FR" dirty="0" smtClean="0"/>
              <a:t>-bits </a:t>
            </a:r>
            <a:r>
              <a:rPr lang="fr-FR" dirty="0" err="1" smtClean="0"/>
              <a:t>with</a:t>
            </a:r>
            <a:r>
              <a:rPr lang="fr-FR" dirty="0" smtClean="0"/>
              <a:t> a superposition</a:t>
            </a:r>
            <a:r>
              <a:rPr lang="fr-FR" baseline="0" dirty="0" smtClean="0"/>
              <a:t> of</a:t>
            </a:r>
            <a:r>
              <a:rPr lang="fr-FR" dirty="0" smtClean="0"/>
              <a:t> 4 states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Coefficients in a </a:t>
            </a:r>
            <a:r>
              <a:rPr lang="fr-FR" dirty="0" err="1" smtClean="0"/>
              <a:t>vector</a:t>
            </a:r>
            <a:r>
              <a:rPr lang="fr-FR" dirty="0" smtClean="0"/>
              <a:t>. A </a:t>
            </a:r>
            <a:r>
              <a:rPr lang="fr-FR" dirty="0" err="1" smtClean="0"/>
              <a:t>qugate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a matrix 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mutiply</a:t>
            </a:r>
            <a:r>
              <a:rPr lang="fr-FR" baseline="0" dirty="0" smtClean="0"/>
              <a:t> the matrix and the </a:t>
            </a:r>
            <a:r>
              <a:rPr lang="fr-FR" baseline="0" dirty="0" err="1" smtClean="0"/>
              <a:t>vector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the output (</a:t>
            </a:r>
            <a:r>
              <a:rPr lang="fr-FR" baseline="0" dirty="0" err="1" smtClean="0"/>
              <a:t>i’ll</a:t>
            </a:r>
            <a:r>
              <a:rPr lang="fr-FR" baseline="0" dirty="0" smtClean="0"/>
              <a:t> show how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a </a:t>
            </a:r>
            <a:r>
              <a:rPr lang="fr-FR" dirty="0" err="1" smtClean="0"/>
              <a:t>register</a:t>
            </a:r>
            <a:r>
              <a:rPr lang="fr-FR" dirty="0" smtClean="0"/>
              <a:t> of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qu</a:t>
            </a:r>
            <a:r>
              <a:rPr lang="fr-FR" dirty="0" smtClean="0"/>
              <a:t>-bits </a:t>
            </a:r>
            <a:r>
              <a:rPr lang="fr-FR" dirty="0" err="1" smtClean="0"/>
              <a:t>with</a:t>
            </a:r>
            <a:r>
              <a:rPr lang="fr-FR" dirty="0" smtClean="0"/>
              <a:t> a superposition</a:t>
            </a:r>
            <a:r>
              <a:rPr lang="fr-FR" baseline="0" dirty="0" smtClean="0"/>
              <a:t> of</a:t>
            </a:r>
            <a:r>
              <a:rPr lang="fr-FR" dirty="0" smtClean="0"/>
              <a:t> 4 states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Coefficients in a </a:t>
            </a:r>
            <a:r>
              <a:rPr lang="fr-FR" dirty="0" err="1" smtClean="0"/>
              <a:t>vector</a:t>
            </a:r>
            <a:r>
              <a:rPr lang="fr-FR" dirty="0" smtClean="0"/>
              <a:t>. A </a:t>
            </a:r>
            <a:r>
              <a:rPr lang="fr-FR" dirty="0" err="1" smtClean="0"/>
              <a:t>qugate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a matrix 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mutiply</a:t>
            </a:r>
            <a:r>
              <a:rPr lang="fr-FR" baseline="0" dirty="0" smtClean="0"/>
              <a:t> the matrix and the </a:t>
            </a:r>
            <a:r>
              <a:rPr lang="fr-FR" baseline="0" dirty="0" err="1" smtClean="0"/>
              <a:t>vector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the output (</a:t>
            </a:r>
            <a:r>
              <a:rPr lang="fr-FR" baseline="0" dirty="0" err="1" smtClean="0"/>
              <a:t>i’ll</a:t>
            </a:r>
            <a:r>
              <a:rPr lang="fr-FR" baseline="0" dirty="0" smtClean="0"/>
              <a:t> show how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51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Decribe</a:t>
            </a:r>
            <a:r>
              <a:rPr lang="fr-FR" baseline="0" dirty="0" smtClean="0"/>
              <a:t> the UML </a:t>
            </a:r>
            <a:r>
              <a:rPr lang="fr-FR" baseline="0" dirty="0" err="1" smtClean="0"/>
              <a:t>diagramm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quStates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inherits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quObject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Quregister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aggregation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QuStates</a:t>
            </a:r>
            <a:r>
              <a:rPr lang="fr-FR" baseline="0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324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: golden model (goal : </a:t>
            </a:r>
            <a:r>
              <a:rPr lang="fr-FR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clear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syntax</a:t>
            </a:r>
            <a:r>
              <a:rPr lang="fr-FR" baseline="0" dirty="0" smtClean="0"/>
              <a:t> and a simple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 if possible)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Final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(goal : speed, performances, but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the chance to </a:t>
            </a:r>
            <a:r>
              <a:rPr lang="fr-FR" baseline="0" dirty="0" err="1" smtClean="0"/>
              <a:t>keep</a:t>
            </a:r>
            <a:r>
              <a:rPr lang="fr-FR" baseline="0" dirty="0" smtClean="0"/>
              <a:t> a good / high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34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3.7</a:t>
            </a:r>
            <a:r>
              <a:rPr lang="fr-FR" baseline="0" dirty="0" smtClean="0"/>
              <a:t> times </a:t>
            </a:r>
            <a:r>
              <a:rPr lang="fr-FR" baseline="0" dirty="0" err="1" smtClean="0"/>
              <a:t>slower</a:t>
            </a:r>
            <a:r>
              <a:rPr lang="fr-FR" baseline="0" dirty="0" smtClean="0"/>
              <a:t> ONLY on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53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24.2</a:t>
            </a:r>
            <a:r>
              <a:rPr lang="fr-FR" baseline="0" dirty="0" smtClean="0"/>
              <a:t> times </a:t>
            </a:r>
            <a:r>
              <a:rPr lang="fr-FR" baseline="0" dirty="0" err="1" smtClean="0"/>
              <a:t>faster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5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1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(PLAN)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Information </a:t>
            </a:r>
            <a:r>
              <a:rPr lang="fr-FR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saved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exchanged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wire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zeros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ones</a:t>
            </a:r>
            <a:r>
              <a:rPr lang="fr-FR" baseline="0" dirty="0" smtClean="0"/>
              <a:t> (0 and 5V)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Can </a:t>
            </a:r>
            <a:r>
              <a:rPr lang="fr-FR" baseline="0" dirty="0" err="1" smtClean="0"/>
              <a:t>describes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numbers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binary</a:t>
            </a:r>
            <a:r>
              <a:rPr lang="fr-FR" baseline="0" dirty="0" smtClean="0"/>
              <a:t> system (unique </a:t>
            </a:r>
            <a:r>
              <a:rPr lang="fr-FR" baseline="0" dirty="0" err="1" smtClean="0"/>
              <a:t>representation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numbers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anything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describes</a:t>
            </a:r>
            <a:r>
              <a:rPr lang="fr-FR" baseline="0" dirty="0" smtClean="0"/>
              <a:t> (ex : pixel : RGB values)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4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Bits = data // </a:t>
            </a:r>
            <a:r>
              <a:rPr lang="fr-FR" dirty="0" err="1" smtClean="0"/>
              <a:t>gates</a:t>
            </a:r>
            <a:r>
              <a:rPr lang="fr-FR" dirty="0" smtClean="0"/>
              <a:t> = a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data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gates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following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rules</a:t>
            </a:r>
            <a:r>
              <a:rPr lang="fr-FR" baseline="0" dirty="0" smtClean="0"/>
              <a:t> of the BOOL </a:t>
            </a:r>
            <a:r>
              <a:rPr lang="fr-FR" baseline="0" dirty="0" err="1" smtClean="0"/>
              <a:t>algebra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operations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do</a:t>
            </a:r>
            <a:r>
              <a:rPr lang="mr-IN" baseline="0" dirty="0" smtClean="0"/>
              <a:t>…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45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do </a:t>
            </a:r>
            <a:r>
              <a:rPr lang="fr-FR" dirty="0" err="1" smtClean="0"/>
              <a:t>any</a:t>
            </a:r>
            <a:r>
              <a:rPr lang="fr-FR" dirty="0" smtClean="0"/>
              <a:t> basic </a:t>
            </a:r>
            <a:r>
              <a:rPr lang="fr-FR" dirty="0" err="1" smtClean="0"/>
              <a:t>operation</a:t>
            </a:r>
            <a:r>
              <a:rPr lang="fr-FR" dirty="0" smtClean="0"/>
              <a:t>. For </a:t>
            </a:r>
            <a:r>
              <a:rPr lang="fr-FR" dirty="0" err="1" smtClean="0"/>
              <a:t>example</a:t>
            </a:r>
            <a:r>
              <a:rPr lang="fr-FR" dirty="0" smtClean="0"/>
              <a:t>,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XXX (AB =inputs, C = the carry)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Half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adder</a:t>
            </a:r>
            <a:r>
              <a:rPr lang="fr-FR" baseline="0" dirty="0" smtClean="0"/>
              <a:t> =&gt; no carry =&gt;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circuits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Full </a:t>
            </a:r>
            <a:r>
              <a:rPr lang="fr-FR" baseline="0" dirty="0" err="1" smtClean="0"/>
              <a:t>adder</a:t>
            </a:r>
            <a:r>
              <a:rPr lang="fr-FR" baseline="0" dirty="0" smtClean="0"/>
              <a:t> =&gt;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chain</a:t>
            </a:r>
            <a:r>
              <a:rPr lang="fr-FR" baseline="0" dirty="0" smtClean="0"/>
              <a:t> =&gt;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do more bits </a:t>
            </a:r>
            <a:r>
              <a:rPr lang="fr-FR" baseline="0" dirty="0" err="1" smtClean="0"/>
              <a:t>adders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1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Quantum computer = </a:t>
            </a:r>
            <a:r>
              <a:rPr lang="fr-FR" dirty="0" err="1" smtClean="0"/>
              <a:t>classical</a:t>
            </a:r>
            <a:r>
              <a:rPr lang="fr-FR" baseline="0" dirty="0" smtClean="0"/>
              <a:t> computer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quantum </a:t>
            </a:r>
            <a:r>
              <a:rPr lang="fr-FR" baseline="0" dirty="0" err="1" smtClean="0"/>
              <a:t>object</a:t>
            </a:r>
            <a:r>
              <a:rPr lang="fr-FR" baseline="0" dirty="0" smtClean="0"/>
              <a:t> (= </a:t>
            </a:r>
            <a:r>
              <a:rPr lang="fr-FR" baseline="0" dirty="0" err="1" smtClean="0"/>
              <a:t>follow</a:t>
            </a:r>
            <a:r>
              <a:rPr lang="fr-FR" baseline="0" dirty="0" smtClean="0"/>
              <a:t> the quantum </a:t>
            </a:r>
            <a:r>
              <a:rPr lang="fr-FR" baseline="0" dirty="0" err="1" smtClean="0"/>
              <a:t>mechanics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rules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Qugate</a:t>
            </a:r>
            <a:r>
              <a:rPr lang="fr-FR" baseline="0" dirty="0" smtClean="0"/>
              <a:t> : talk about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later</a:t>
            </a:r>
            <a:r>
              <a:rPr lang="fr-FR" baseline="0" dirty="0" smtClean="0"/>
              <a:t> but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a a normal </a:t>
            </a:r>
            <a:r>
              <a:rPr lang="fr-FR" baseline="0" dirty="0" err="1" smtClean="0"/>
              <a:t>gate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takes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qubits</a:t>
            </a:r>
            <a:r>
              <a:rPr lang="fr-FR" baseline="0" dirty="0" smtClean="0"/>
              <a:t> in and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qubits</a:t>
            </a:r>
            <a:r>
              <a:rPr lang="fr-FR" baseline="0" dirty="0" smtClean="0"/>
              <a:t> out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Qubit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follow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law</a:t>
            </a:r>
            <a:r>
              <a:rPr lang="fr-FR" baseline="0" dirty="0" smtClean="0"/>
              <a:t> of quantum </a:t>
            </a:r>
            <a:r>
              <a:rPr lang="fr-FR" baseline="0" dirty="0" err="1" smtClean="0"/>
              <a:t>mechanics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means</a:t>
            </a:r>
            <a:r>
              <a:rPr lang="mr-IN" baseline="0" dirty="0" smtClean="0"/>
              <a:t>…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41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It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in a superposition</a:t>
            </a:r>
            <a:r>
              <a:rPr lang="fr-FR" baseline="0" dirty="0" smtClean="0"/>
              <a:t> of states </a:t>
            </a:r>
            <a:r>
              <a:rPr lang="fr-FR" baseline="0" dirty="0" err="1" smtClean="0"/>
              <a:t>instead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being</a:t>
            </a:r>
            <a:r>
              <a:rPr lang="fr-FR" baseline="0" dirty="0" smtClean="0"/>
              <a:t> in one single state (alpha and beta proportions of </a:t>
            </a:r>
            <a:r>
              <a:rPr lang="fr-FR" baseline="0" dirty="0" err="1" smtClean="0"/>
              <a:t>zero</a:t>
            </a:r>
            <a:r>
              <a:rPr lang="fr-FR" baseline="0" dirty="0" smtClean="0"/>
              <a:t> ket and one ket) = quantum </a:t>
            </a:r>
            <a:r>
              <a:rPr lang="fr-FR" baseline="0" dirty="0" err="1" smtClean="0"/>
              <a:t>mechanic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rule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Normalisation condition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Two</a:t>
            </a:r>
            <a:r>
              <a:rPr lang="fr-FR" baseline="0" dirty="0" smtClean="0"/>
              <a:t> states at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times :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performs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times more </a:t>
            </a:r>
            <a:r>
              <a:rPr lang="fr-FR" baseline="0" dirty="0" err="1" smtClean="0"/>
              <a:t>operations</a:t>
            </a:r>
            <a:r>
              <a:rPr lang="fr-FR" baseline="0" dirty="0" smtClean="0"/>
              <a:t>. But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doesnt</a:t>
            </a:r>
            <a:r>
              <a:rPr lang="fr-FR" baseline="0" dirty="0" smtClean="0"/>
              <a:t> stop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: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8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(DECRIBE</a:t>
            </a:r>
            <a:r>
              <a:rPr lang="fr-FR" baseline="0" dirty="0" smtClean="0"/>
              <a:t> THE TABLE)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449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But </a:t>
            </a:r>
            <a:r>
              <a:rPr lang="fr-FR" dirty="0" err="1" smtClean="0"/>
              <a:t>there’s</a:t>
            </a:r>
            <a:r>
              <a:rPr lang="fr-FR" dirty="0" smtClean="0"/>
              <a:t> a catch!</a:t>
            </a:r>
          </a:p>
          <a:p>
            <a:pPr marL="171450" indent="-171450">
              <a:buFontTx/>
              <a:buChar char="-"/>
            </a:pPr>
            <a:r>
              <a:rPr lang="fr-FR" dirty="0" err="1" smtClean="0"/>
              <a:t>Measurment</a:t>
            </a:r>
            <a:r>
              <a:rPr lang="fr-FR" dirty="0" smtClean="0"/>
              <a:t> in the quantum world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 single state must </a:t>
            </a:r>
            <a:r>
              <a:rPr lang="fr-FR" dirty="0" err="1" smtClean="0"/>
              <a:t>be</a:t>
            </a:r>
            <a:r>
              <a:rPr lang="fr-FR" dirty="0" smtClean="0"/>
              <a:t> « </a:t>
            </a:r>
            <a:r>
              <a:rPr lang="fr-FR" dirty="0" err="1" smtClean="0"/>
              <a:t>chosen</a:t>
            </a:r>
            <a:r>
              <a:rPr lang="fr-FR" dirty="0" smtClean="0"/>
              <a:t> » (the</a:t>
            </a:r>
            <a:r>
              <a:rPr lang="fr-FR" baseline="0" dirty="0" smtClean="0"/>
              <a:t> quantum superposition collapses)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 the quantum world, </a:t>
            </a:r>
            <a:r>
              <a:rPr lang="fr-FR" baseline="0" dirty="0" err="1" smtClean="0"/>
              <a:t>measurment</a:t>
            </a:r>
            <a:r>
              <a:rPr lang="fr-FR" baseline="0" dirty="0" smtClean="0"/>
              <a:t> affects the </a:t>
            </a:r>
            <a:r>
              <a:rPr lang="fr-FR" baseline="0" dirty="0" err="1" smtClean="0"/>
              <a:t>object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measures</a:t>
            </a:r>
            <a:r>
              <a:rPr lang="fr-FR" baseline="0" dirty="0" smtClean="0"/>
              <a:t> =&gt; one single state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probabilities</a:t>
            </a:r>
            <a:r>
              <a:rPr lang="fr-FR" baseline="0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01C8-5A77-1046-9835-455B0FF4B8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8.tiff"/><Relationship Id="rId1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8960">
              <a:srgbClr val="3191BA"/>
            </a:gs>
            <a:gs pos="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5105401"/>
          </a:xfrm>
        </p:spPr>
        <p:txBody>
          <a:bodyPr>
            <a:normAutofit/>
          </a:bodyPr>
          <a:lstStyle/>
          <a:p>
            <a:r>
              <a:rPr lang="fr-FR" sz="6600" b="1" dirty="0" err="1" smtClean="0"/>
              <a:t>QuBits</a:t>
            </a:r>
            <a:r>
              <a:rPr lang="fr-FR" sz="3600" b="1" dirty="0" smtClean="0"/>
              <a:t/>
            </a:r>
            <a:br>
              <a:rPr lang="fr-FR" sz="3600" b="1" dirty="0" smtClean="0"/>
            </a:br>
            <a:r>
              <a:rPr lang="fr-FR" sz="3600" dirty="0" smtClean="0"/>
              <a:t>A quantum </a:t>
            </a:r>
            <a:r>
              <a:rPr lang="fr-FR" sz="3600" dirty="0" err="1" smtClean="0"/>
              <a:t>gates</a:t>
            </a:r>
            <a:r>
              <a:rPr lang="fr-FR" sz="3600" dirty="0" smtClean="0"/>
              <a:t> simulator</a:t>
            </a:r>
            <a:r>
              <a:rPr lang="fr-FR" sz="3600" b="1" dirty="0" smtClean="0"/>
              <a:t/>
            </a:r>
            <a:br>
              <a:rPr lang="fr-FR" sz="3600" b="1" dirty="0" smtClean="0"/>
            </a:br>
            <a:r>
              <a:rPr lang="fr-FR" sz="3600" b="1" dirty="0"/>
              <a:t/>
            </a:r>
            <a:br>
              <a:rPr lang="fr-FR" sz="3600" b="1" dirty="0"/>
            </a:br>
            <a:r>
              <a:rPr lang="fr-FR" sz="3600" b="1" dirty="0" smtClean="0"/>
              <a:t/>
            </a:r>
            <a:br>
              <a:rPr lang="fr-FR" sz="3600" b="1" dirty="0" smtClean="0"/>
            </a:br>
            <a:r>
              <a:rPr lang="fr-FR" sz="3600" b="1" dirty="0"/>
              <a:t/>
            </a:r>
            <a:br>
              <a:rPr lang="fr-FR" sz="3600" b="1" dirty="0"/>
            </a:br>
            <a:endParaRPr lang="fr-FR" sz="36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18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a) </a:t>
            </a:r>
            <a:r>
              <a:rPr lang="fr-FR" sz="3200" dirty="0">
                <a:solidFill>
                  <a:srgbClr val="002060"/>
                </a:solidFill>
              </a:rPr>
              <a:t>introduction to the </a:t>
            </a:r>
            <a:r>
              <a:rPr lang="fr-FR" sz="3200" dirty="0" err="1">
                <a:solidFill>
                  <a:srgbClr val="002060"/>
                </a:solidFill>
              </a:rPr>
              <a:t>project</a:t>
            </a:r>
            <a:endParaRPr lang="fr-FR" sz="3200"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11250"/>
            <a:ext cx="5130800" cy="25781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987225"/>
            <a:ext cx="10134706" cy="2605088"/>
          </a:xfrm>
          <a:prstGeom prst="rect">
            <a:avLst/>
          </a:prstGeom>
        </p:spPr>
      </p:pic>
      <p:sp>
        <p:nvSpPr>
          <p:cNvPr id="7" name="Flèche à angle droit 6"/>
          <p:cNvSpPr/>
          <p:nvPr/>
        </p:nvSpPr>
        <p:spPr>
          <a:xfrm rot="10800000">
            <a:off x="6100763" y="1607543"/>
            <a:ext cx="3743325" cy="1885185"/>
          </a:xfrm>
          <a:prstGeom prst="bent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715126" y="1607543"/>
            <a:ext cx="31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/>
              <a:t>SIMULATION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9626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a) </a:t>
            </a:r>
            <a:r>
              <a:rPr lang="fr-FR" sz="3200" dirty="0" smtClean="0">
                <a:solidFill>
                  <a:srgbClr val="002060"/>
                </a:solidFill>
              </a:rPr>
              <a:t>Introduction </a:t>
            </a:r>
            <a:r>
              <a:rPr lang="fr-FR" sz="3200" dirty="0">
                <a:solidFill>
                  <a:srgbClr val="002060"/>
                </a:solidFill>
              </a:rPr>
              <a:t>to the </a:t>
            </a:r>
            <a:r>
              <a:rPr lang="fr-FR" sz="3200" dirty="0" err="1">
                <a:solidFill>
                  <a:srgbClr val="002060"/>
                </a:solidFill>
              </a:rPr>
              <a:t>project</a:t>
            </a:r>
            <a:endParaRPr lang="fr-FR" sz="3200" dirty="0">
              <a:solidFill>
                <a:srgbClr val="002060"/>
              </a:solidFill>
            </a:endParaRP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102778613"/>
              </p:ext>
            </p:extLst>
          </p:nvPr>
        </p:nvGraphicFramePr>
        <p:xfrm>
          <a:off x="817562" y="17055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942975" y="1382337"/>
            <a:ext cx="202882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002060"/>
                </a:solidFill>
              </a:rPr>
              <a:t>GOALS : </a:t>
            </a:r>
            <a:endParaRPr lang="fr-FR" sz="3600" b="1" dirty="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10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6450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b) </a:t>
            </a:r>
            <a:r>
              <a:rPr lang="fr-FR" sz="3200" dirty="0" smtClean="0">
                <a:solidFill>
                  <a:srgbClr val="002060"/>
                </a:solidFill>
              </a:rPr>
              <a:t>Quantum </a:t>
            </a:r>
            <a:r>
              <a:rPr lang="fr-FR" sz="3200" dirty="0" err="1" smtClean="0">
                <a:solidFill>
                  <a:srgbClr val="002060"/>
                </a:solidFill>
              </a:rPr>
              <a:t>gates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11</a:t>
            </a:r>
            <a:endParaRPr lang="fr-FR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428625" y="1141304"/>
            <a:ext cx="827663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hr-HR" sz="3600" dirty="0" smtClean="0">
              <a:solidFill>
                <a:schemeClr val="bg1"/>
              </a:solidFill>
              <a:latin typeface="CMBSY10" charset="0"/>
            </a:endParaRPr>
          </a:p>
          <a:p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chemeClr val="bg1"/>
                </a:solidFill>
                <a:latin typeface="CMMIB10" charset="0"/>
              </a:rPr>
              <a:t>Q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= </a:t>
            </a:r>
            <a:r>
              <a:rPr lang="hr-HR" sz="3600" dirty="0">
                <a:solidFill>
                  <a:srgbClr val="C00000"/>
                </a:solidFill>
                <a:latin typeface="CMMI12" charset="0"/>
              </a:rPr>
              <a:t>α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 smtClean="0">
                <a:solidFill>
                  <a:schemeClr val="bg1"/>
                </a:solidFill>
                <a:latin typeface="CMBX12" charset="0"/>
              </a:rPr>
              <a:t>00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+ </a:t>
            </a:r>
            <a:r>
              <a:rPr lang="hr-HR" sz="3600" dirty="0">
                <a:solidFill>
                  <a:srgbClr val="0070C0"/>
                </a:solidFill>
                <a:latin typeface="CMMI12" charset="0"/>
              </a:rPr>
              <a:t>β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|0</a:t>
            </a:r>
            <a:r>
              <a:rPr lang="hr-HR" sz="3600" dirty="0" smtClean="0">
                <a:solidFill>
                  <a:schemeClr val="bg1"/>
                </a:solidFill>
                <a:latin typeface="CMBX12" charset="0"/>
              </a:rPr>
              <a:t>1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+ </a:t>
            </a:r>
            <a:r>
              <a:rPr lang="el-GR" sz="3600" dirty="0">
                <a:solidFill>
                  <a:schemeClr val="accent3"/>
                </a:solidFill>
              </a:rPr>
              <a:t>λ</a:t>
            </a:r>
            <a:r>
              <a:rPr lang="el-GR" sz="3600" dirty="0">
                <a:solidFill>
                  <a:schemeClr val="bg1"/>
                </a:solidFill>
              </a:rPr>
              <a:t> </a:t>
            </a:r>
            <a:r>
              <a:rPr lang="hr-HR" sz="3600" dirty="0" smtClean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 smtClean="0">
                <a:solidFill>
                  <a:schemeClr val="bg1"/>
                </a:solidFill>
                <a:latin typeface="CMBX12" charset="0"/>
              </a:rPr>
              <a:t>10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⟩ + </a:t>
            </a:r>
            <a:r>
              <a:rPr lang="el-GR" sz="3600" dirty="0" smtClean="0">
                <a:solidFill>
                  <a:srgbClr val="FFC000"/>
                </a:solidFill>
              </a:rPr>
              <a:t>μ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 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 smtClean="0">
                <a:solidFill>
                  <a:schemeClr val="bg1"/>
                </a:solidFill>
                <a:latin typeface="CMBX12" charset="0"/>
              </a:rPr>
              <a:t>11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⟩</a:t>
            </a:r>
            <a:r>
              <a:rPr lang="el-GR" sz="3600" dirty="0" smtClean="0">
                <a:solidFill>
                  <a:schemeClr val="bg1"/>
                </a:solidFill>
              </a:rPr>
              <a:t> </a:t>
            </a:r>
            <a:endParaRPr lang="el-GR" sz="3600" dirty="0">
              <a:solidFill>
                <a:schemeClr val="bg1"/>
              </a:solidFill>
            </a:endParaRPr>
          </a:p>
          <a:p>
            <a:endParaRPr lang="el-GR" sz="3600" dirty="0">
              <a:solidFill>
                <a:schemeClr val="bg1"/>
              </a:solidFill>
            </a:endParaRPr>
          </a:p>
        </p:txBody>
      </p:sp>
      <p:sp>
        <p:nvSpPr>
          <p:cNvPr id="2" name="Flèche vers la droite 1"/>
          <p:cNvSpPr/>
          <p:nvPr/>
        </p:nvSpPr>
        <p:spPr>
          <a:xfrm>
            <a:off x="8886825" y="1852196"/>
            <a:ext cx="1057275" cy="33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9884568" y="1107352"/>
                <a:ext cx="2193132" cy="1822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36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36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hr-HR" sz="3600" dirty="0">
                                        <a:solidFill>
                                          <a:srgbClr val="C00000"/>
                                        </a:solidFill>
                                        <a:latin typeface="CMMI12" charset="0"/>
                                      </a:rPr>
                                      <m:t>α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hr-HR" sz="3600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hr-HR" sz="3600" dirty="0">
                                            <a:solidFill>
                                              <a:srgbClr val="0070C0"/>
                                            </a:solidFill>
                                            <a:latin typeface="CMMI12" charset="0"/>
                                          </a:rPr>
                                          <m:t>β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sz="3600" dirty="0" smtClean="0">
                                            <a:solidFill>
                                              <a:schemeClr val="accent3"/>
                                            </a:solidFill>
                                          </a:rPr>
                                          <m:t>λ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3600" dirty="0">
                                  <a:solidFill>
                                    <a:srgbClr val="FFC000"/>
                                  </a:solidFill>
                                </a:rPr>
                                <m:t>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68" y="1107352"/>
                <a:ext cx="2193132" cy="18222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428625" y="4471988"/>
            <a:ext cx="312896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CNOT </a:t>
            </a:r>
            <a:r>
              <a:rPr lang="fr-FR" sz="3600" dirty="0" err="1" smtClean="0">
                <a:solidFill>
                  <a:schemeClr val="bg1"/>
                </a:solidFill>
              </a:rPr>
              <a:t>Gate</a:t>
            </a:r>
            <a:r>
              <a:rPr lang="fr-FR" sz="3600" dirty="0" smtClean="0">
                <a:solidFill>
                  <a:schemeClr val="bg1"/>
                </a:solidFill>
              </a:rPr>
              <a:t> : </a:t>
            </a:r>
            <a:endParaRPr lang="fr-FR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650706" y="3760446"/>
                <a:ext cx="2350294" cy="2069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6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06" y="3760446"/>
                <a:ext cx="2350294" cy="2069413"/>
              </a:xfrm>
              <a:prstGeom prst="rect">
                <a:avLst/>
              </a:prstGeom>
              <a:blipFill rotWithShape="0">
                <a:blip r:embed="rId4"/>
                <a:stretch>
                  <a:fillRect r="-284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 vers la droite 11"/>
          <p:cNvSpPr/>
          <p:nvPr/>
        </p:nvSpPr>
        <p:spPr>
          <a:xfrm>
            <a:off x="4075509" y="4628882"/>
            <a:ext cx="1057275" cy="33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2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b) </a:t>
            </a:r>
            <a:r>
              <a:rPr lang="fr-FR" sz="3200" dirty="0" smtClean="0">
                <a:solidFill>
                  <a:srgbClr val="002060"/>
                </a:solidFill>
              </a:rPr>
              <a:t>Quantum </a:t>
            </a:r>
            <a:r>
              <a:rPr lang="fr-FR" sz="3200" dirty="0" err="1" smtClean="0">
                <a:solidFill>
                  <a:srgbClr val="002060"/>
                </a:solidFill>
              </a:rPr>
              <a:t>gates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11</a:t>
            </a:r>
            <a:endParaRPr lang="fr-FR" sz="32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428625" y="1185863"/>
            <a:ext cx="312896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Phase </a:t>
            </a:r>
            <a:r>
              <a:rPr lang="fr-FR" sz="3600" dirty="0" err="1" smtClean="0">
                <a:solidFill>
                  <a:schemeClr val="bg1"/>
                </a:solidFill>
              </a:rPr>
              <a:t>Gate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smtClean="0">
                <a:solidFill>
                  <a:schemeClr val="bg1"/>
                </a:solidFill>
              </a:rPr>
              <a:t>: </a:t>
            </a:r>
            <a:endParaRPr lang="fr-FR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5650706" y="983732"/>
                <a:ext cx="2350294" cy="926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600" b="0" i="1" smtClean="0">
                                    <a:latin typeface="Cambria Math" charset="0"/>
                                  </a:rPr>
                                  <m:t>    </m:t>
                                </m:r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    </m:t>
                                </m:r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3600" b="0" i="0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m:rPr>
                                    <m:nor/>
                                  </m:rPr>
                                  <a:rPr lang="mr-IN" sz="360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mr-IN" sz="3600" baseline="30000"/>
                                  <m:t>iΦ</m:t>
                                </m:r>
                                <m:r>
                                  <m:rPr>
                                    <m:nor/>
                                  </m:rPr>
                                  <a:rPr lang="mr-IN" sz="36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mr-IN" sz="360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06" y="983732"/>
                <a:ext cx="2350294" cy="926536"/>
              </a:xfrm>
              <a:prstGeom prst="rect">
                <a:avLst/>
              </a:prstGeom>
              <a:blipFill rotWithShape="0">
                <a:blip r:embed="rId3"/>
                <a:stretch>
                  <a:fillRect r="-318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 vers la droite 11"/>
          <p:cNvSpPr/>
          <p:nvPr/>
        </p:nvSpPr>
        <p:spPr>
          <a:xfrm>
            <a:off x="4075509" y="1342757"/>
            <a:ext cx="1057275" cy="33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8625" y="2550594"/>
            <a:ext cx="312896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Hadamard </a:t>
            </a:r>
            <a:r>
              <a:rPr lang="fr-FR" sz="3600" dirty="0" err="1" smtClean="0">
                <a:solidFill>
                  <a:schemeClr val="bg1"/>
                </a:solidFill>
              </a:rPr>
              <a:t>Gate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smtClean="0">
                <a:solidFill>
                  <a:schemeClr val="bg1"/>
                </a:solidFill>
              </a:rPr>
              <a:t>: </a:t>
            </a:r>
            <a:endParaRPr lang="fr-FR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5650706" y="2612622"/>
                <a:ext cx="2350294" cy="1114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√</m:t>
                          </m:r>
                          <m:r>
                            <a:rPr lang="fr-F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600" b="0" i="1" smtClean="0">
                                    <a:latin typeface="Cambria Math" charset="0"/>
                                  </a:rPr>
                                  <m:t>    </m:t>
                                </m:r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    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3600" b="0" i="0" smtClean="0">
                                    <a:latin typeface="Cambria Math" charset="0"/>
                                  </a:rPr>
                                  <m:t>     -1</m:t>
                                </m:r>
                                <m:r>
                                  <m:rPr>
                                    <m:nor/>
                                  </m:rPr>
                                  <a:rPr lang="mr-IN" sz="36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mr-IN" sz="360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06" y="2612622"/>
                <a:ext cx="2350294" cy="1114344"/>
              </a:xfrm>
              <a:prstGeom prst="rect">
                <a:avLst/>
              </a:prstGeom>
              <a:blipFill rotWithShape="0">
                <a:blip r:embed="rId4"/>
                <a:stretch>
                  <a:fillRect l="-259" r="-49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lèche vers la droite 17"/>
          <p:cNvSpPr/>
          <p:nvPr/>
        </p:nvSpPr>
        <p:spPr>
          <a:xfrm>
            <a:off x="4075509" y="2909619"/>
            <a:ext cx="1057275" cy="33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28625" y="5029200"/>
            <a:ext cx="312896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Swap </a:t>
            </a:r>
            <a:r>
              <a:rPr lang="fr-FR" sz="3600" dirty="0" err="1" smtClean="0">
                <a:solidFill>
                  <a:schemeClr val="bg1"/>
                </a:solidFill>
              </a:rPr>
              <a:t>Gate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smtClean="0">
                <a:solidFill>
                  <a:schemeClr val="bg1"/>
                </a:solidFill>
              </a:rPr>
              <a:t>: </a:t>
            </a:r>
            <a:endParaRPr lang="fr-FR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/>
              <p:cNvSpPr txBox="1"/>
              <p:nvPr/>
            </p:nvSpPr>
            <p:spPr>
              <a:xfrm>
                <a:off x="5650706" y="4317658"/>
                <a:ext cx="2350294" cy="2069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6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06" y="4317658"/>
                <a:ext cx="2350294" cy="2069413"/>
              </a:xfrm>
              <a:prstGeom prst="rect">
                <a:avLst/>
              </a:prstGeom>
              <a:blipFill rotWithShape="0">
                <a:blip r:embed="rId5"/>
                <a:stretch>
                  <a:fillRect r="-284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lèche vers la droite 23"/>
          <p:cNvSpPr/>
          <p:nvPr/>
        </p:nvSpPr>
        <p:spPr>
          <a:xfrm>
            <a:off x="4075509" y="5186094"/>
            <a:ext cx="1057275" cy="33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4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</a:t>
            </a:r>
            <a:r>
              <a:rPr lang="fr-FR" sz="3200" b="1" dirty="0">
                <a:solidFill>
                  <a:srgbClr val="002060"/>
                </a:solidFill>
              </a:rPr>
              <a:t>c) </a:t>
            </a:r>
            <a:r>
              <a:rPr lang="fr-FR" sz="3200" dirty="0" smtClean="0">
                <a:solidFill>
                  <a:srgbClr val="002060"/>
                </a:solidFill>
              </a:rPr>
              <a:t>Golden </a:t>
            </a:r>
            <a:r>
              <a:rPr lang="fr-FR" sz="3200" dirty="0">
                <a:solidFill>
                  <a:srgbClr val="002060"/>
                </a:solidFill>
              </a:rPr>
              <a:t>model and final </a:t>
            </a:r>
            <a:r>
              <a:rPr lang="fr-FR" sz="3200" dirty="0" err="1">
                <a:solidFill>
                  <a:srgbClr val="002060"/>
                </a:solidFill>
              </a:rPr>
              <a:t>implementation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12</a:t>
            </a:r>
            <a:endParaRPr lang="fr-FR" sz="32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10" y="936924"/>
            <a:ext cx="8624153" cy="57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 / c) </a:t>
            </a:r>
            <a:r>
              <a:rPr lang="fr-FR" sz="3200" dirty="0" smtClean="0">
                <a:solidFill>
                  <a:srgbClr val="002060"/>
                </a:solidFill>
              </a:rPr>
              <a:t>Golden </a:t>
            </a:r>
            <a:r>
              <a:rPr lang="fr-FR" sz="3200" dirty="0">
                <a:solidFill>
                  <a:srgbClr val="002060"/>
                </a:solidFill>
              </a:rPr>
              <a:t>model and final </a:t>
            </a:r>
            <a:r>
              <a:rPr lang="fr-FR" sz="3200" dirty="0" err="1">
                <a:solidFill>
                  <a:srgbClr val="002060"/>
                </a:solidFill>
              </a:rPr>
              <a:t>implementation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13</a:t>
            </a:r>
            <a:endParaRPr lang="fr-FR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843587" y="1071563"/>
            <a:ext cx="100013" cy="560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071563"/>
            <a:ext cx="2914650" cy="1866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4" y="813375"/>
            <a:ext cx="5265411" cy="212463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52955" y="3086100"/>
            <a:ext cx="4529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Small </a:t>
            </a:r>
            <a:r>
              <a:rPr lang="fr-FR" sz="2400" dirty="0" err="1" smtClean="0"/>
              <a:t>language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compiles </a:t>
            </a:r>
            <a:r>
              <a:rPr lang="fr-FR" sz="2400" dirty="0" err="1" smtClean="0"/>
              <a:t>into</a:t>
            </a:r>
            <a:r>
              <a:rPr lang="fr-FR" sz="2400" dirty="0" smtClean="0"/>
              <a:t> </a:t>
            </a:r>
            <a:r>
              <a:rPr lang="fr-FR" sz="2400" dirty="0" err="1" smtClean="0"/>
              <a:t>Javascript</a:t>
            </a: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 err="1" smtClean="0"/>
              <a:t>Syntactic</a:t>
            </a:r>
            <a:r>
              <a:rPr lang="fr-FR" sz="2400" dirty="0" smtClean="0"/>
              <a:t> </a:t>
            </a:r>
            <a:r>
              <a:rPr lang="fr-FR" sz="2400" dirty="0" err="1" smtClean="0"/>
              <a:t>sugar</a:t>
            </a:r>
            <a:r>
              <a:rPr lang="fr-FR" sz="2400" dirty="0" smtClean="0"/>
              <a:t> for </a:t>
            </a:r>
            <a:r>
              <a:rPr lang="fr-FR" sz="2400" dirty="0" err="1" smtClean="0"/>
              <a:t>Javascript</a:t>
            </a: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 err="1" smtClean="0"/>
              <a:t>Javascript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an </a:t>
            </a:r>
            <a:r>
              <a:rPr lang="fr-FR" sz="2400" dirty="0" err="1" smtClean="0"/>
              <a:t>interpreted</a:t>
            </a:r>
            <a:r>
              <a:rPr lang="fr-FR" sz="2400" dirty="0" smtClean="0"/>
              <a:t> web </a:t>
            </a:r>
            <a:r>
              <a:rPr lang="fr-FR" sz="2400" dirty="0" err="1" smtClean="0"/>
              <a:t>programming</a:t>
            </a:r>
            <a:r>
              <a:rPr lang="fr-FR" sz="2400" dirty="0" smtClean="0"/>
              <a:t> </a:t>
            </a:r>
            <a:r>
              <a:rPr lang="fr-FR" sz="2400" dirty="0" err="1" smtClean="0"/>
              <a:t>language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25092" y="2938014"/>
            <a:ext cx="4529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err="1" smtClean="0"/>
              <a:t>Compiled</a:t>
            </a:r>
            <a:r>
              <a:rPr lang="fr-FR" sz="2400" dirty="0" smtClean="0"/>
              <a:t> </a:t>
            </a:r>
            <a:r>
              <a:rPr lang="fr-FR" sz="2400" dirty="0" err="1" smtClean="0"/>
              <a:t>programming</a:t>
            </a:r>
            <a:r>
              <a:rPr lang="fr-FR" sz="2400" dirty="0" smtClean="0"/>
              <a:t> </a:t>
            </a:r>
            <a:r>
              <a:rPr lang="fr-FR" sz="2400" dirty="0" err="1" smtClean="0"/>
              <a:t>language</a:t>
            </a: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 err="1" smtClean="0"/>
              <a:t>Syntax</a:t>
            </a:r>
            <a:r>
              <a:rPr lang="fr-FR" sz="2400" dirty="0" smtClean="0"/>
              <a:t> </a:t>
            </a:r>
            <a:r>
              <a:rPr lang="fr-FR" sz="2400" dirty="0" err="1" smtClean="0"/>
              <a:t>very</a:t>
            </a:r>
            <a:r>
              <a:rPr lang="fr-FR" sz="2400" dirty="0" smtClean="0"/>
              <a:t> close to </a:t>
            </a:r>
            <a:r>
              <a:rPr lang="fr-FR" sz="2400" dirty="0" err="1" smtClean="0"/>
              <a:t>Ruby’s</a:t>
            </a: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endParaRPr lang="fr-FR" sz="24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Much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performances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742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III / a) </a:t>
            </a:r>
            <a:r>
              <a:rPr lang="fr-FR" sz="3200" dirty="0" err="1">
                <a:solidFill>
                  <a:srgbClr val="002060"/>
                </a:solidFill>
              </a:rPr>
              <a:t>Comparison</a:t>
            </a:r>
            <a:r>
              <a:rPr lang="fr-FR" sz="3200" dirty="0">
                <a:solidFill>
                  <a:srgbClr val="002060"/>
                </a:solidFill>
              </a:rPr>
              <a:t> of </a:t>
            </a:r>
            <a:r>
              <a:rPr lang="fr-FR" sz="3200" dirty="0" err="1">
                <a:solidFill>
                  <a:srgbClr val="002060"/>
                </a:solidFill>
              </a:rPr>
              <a:t>results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with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existing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 smtClean="0">
                <a:solidFill>
                  <a:srgbClr val="002060"/>
                </a:solidFill>
              </a:rPr>
              <a:t>works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14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24" y="942975"/>
            <a:ext cx="9341325" cy="56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III / a) </a:t>
            </a:r>
            <a:r>
              <a:rPr lang="fr-FR" sz="3200" dirty="0" err="1">
                <a:solidFill>
                  <a:srgbClr val="002060"/>
                </a:solidFill>
              </a:rPr>
              <a:t>Comparison</a:t>
            </a:r>
            <a:r>
              <a:rPr lang="fr-FR" sz="3200" dirty="0">
                <a:solidFill>
                  <a:srgbClr val="002060"/>
                </a:solidFill>
              </a:rPr>
              <a:t> of </a:t>
            </a:r>
            <a:r>
              <a:rPr lang="fr-FR" sz="3200" dirty="0" err="1">
                <a:solidFill>
                  <a:srgbClr val="002060"/>
                </a:solidFill>
              </a:rPr>
              <a:t>results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with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existing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 smtClean="0">
                <a:solidFill>
                  <a:srgbClr val="002060"/>
                </a:solidFill>
              </a:rPr>
              <a:t>works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15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80" y="972600"/>
            <a:ext cx="8422813" cy="55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III / b) </a:t>
            </a:r>
            <a:r>
              <a:rPr lang="fr-FR" sz="3200" dirty="0" smtClean="0">
                <a:solidFill>
                  <a:srgbClr val="002060"/>
                </a:solidFill>
              </a:rPr>
              <a:t>Conclusion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16</a:t>
            </a:r>
            <a:endParaRPr lang="fr-FR" sz="32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6157" b="-15515"/>
          <a:stretch/>
        </p:blipFill>
        <p:spPr>
          <a:xfrm>
            <a:off x="1181099" y="1386000"/>
            <a:ext cx="7277101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85801" y="228601"/>
            <a:ext cx="1022985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u="sng" dirty="0" smtClean="0">
                <a:solidFill>
                  <a:srgbClr val="002060"/>
                </a:solidFill>
              </a:rPr>
              <a:t>PLAN</a:t>
            </a:r>
          </a:p>
          <a:p>
            <a:endParaRPr lang="fr-FR" sz="4000" b="1" dirty="0" smtClean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sz="3200" b="1" dirty="0" smtClean="0">
                <a:solidFill>
                  <a:srgbClr val="002060"/>
                </a:solidFill>
              </a:rPr>
              <a:t>I / Introduction to quantum </a:t>
            </a:r>
            <a:r>
              <a:rPr lang="fr-FR" sz="3200" b="1" dirty="0" err="1" smtClean="0">
                <a:solidFill>
                  <a:srgbClr val="002060"/>
                </a:solidFill>
              </a:rPr>
              <a:t>computing</a:t>
            </a:r>
            <a:endParaRPr lang="fr-FR" sz="3200" b="1" dirty="0" smtClean="0">
              <a:solidFill>
                <a:srgbClr val="002060"/>
              </a:solidFill>
            </a:endParaRPr>
          </a:p>
          <a:p>
            <a:r>
              <a:rPr lang="fr-FR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a) How </a:t>
            </a:r>
            <a:r>
              <a:rPr lang="fr-FR" sz="2400" dirty="0" err="1" smtClean="0">
                <a:solidFill>
                  <a:srgbClr val="002060"/>
                </a:solidFill>
              </a:rPr>
              <a:t>does</a:t>
            </a:r>
            <a:r>
              <a:rPr lang="fr-FR" sz="2400" dirty="0" smtClean="0">
                <a:solidFill>
                  <a:srgbClr val="002060"/>
                </a:solidFill>
              </a:rPr>
              <a:t> a </a:t>
            </a:r>
            <a:r>
              <a:rPr lang="fr-FR" sz="2400" dirty="0" err="1" smtClean="0">
                <a:solidFill>
                  <a:srgbClr val="002060"/>
                </a:solidFill>
              </a:rPr>
              <a:t>classical</a:t>
            </a:r>
            <a:r>
              <a:rPr lang="fr-FR" sz="2400" dirty="0" smtClean="0">
                <a:solidFill>
                  <a:srgbClr val="002060"/>
                </a:solidFill>
              </a:rPr>
              <a:t> computer </a:t>
            </a:r>
            <a:r>
              <a:rPr lang="fr-FR" sz="2400" dirty="0" err="1" smtClean="0">
                <a:solidFill>
                  <a:srgbClr val="002060"/>
                </a:solidFill>
              </a:rPr>
              <a:t>works</a:t>
            </a:r>
            <a:r>
              <a:rPr lang="fr-FR" sz="2400" dirty="0" smtClean="0">
                <a:solidFill>
                  <a:srgbClr val="002060"/>
                </a:solidFill>
              </a:rPr>
              <a:t>?</a:t>
            </a:r>
          </a:p>
          <a:p>
            <a:r>
              <a:rPr lang="fr-FR" sz="2400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b) How </a:t>
            </a:r>
            <a:r>
              <a:rPr lang="fr-FR" sz="2400" dirty="0" err="1" smtClean="0">
                <a:solidFill>
                  <a:srgbClr val="002060"/>
                </a:solidFill>
              </a:rPr>
              <a:t>does</a:t>
            </a:r>
            <a:r>
              <a:rPr lang="fr-FR" sz="2400" dirty="0" smtClean="0">
                <a:solidFill>
                  <a:srgbClr val="002060"/>
                </a:solidFill>
              </a:rPr>
              <a:t> a quantum computer </a:t>
            </a:r>
            <a:r>
              <a:rPr lang="fr-FR" sz="2400" dirty="0" err="1" smtClean="0">
                <a:solidFill>
                  <a:srgbClr val="002060"/>
                </a:solidFill>
              </a:rPr>
              <a:t>differ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 err="1" smtClean="0">
                <a:solidFill>
                  <a:srgbClr val="002060"/>
                </a:solidFill>
              </a:rPr>
              <a:t>from</a:t>
            </a:r>
            <a:r>
              <a:rPr lang="fr-FR" sz="2400" dirty="0" smtClean="0">
                <a:solidFill>
                  <a:srgbClr val="002060"/>
                </a:solidFill>
              </a:rPr>
              <a:t> a </a:t>
            </a:r>
            <a:r>
              <a:rPr lang="fr-FR" sz="2400" dirty="0" err="1" smtClean="0">
                <a:solidFill>
                  <a:srgbClr val="002060"/>
                </a:solidFill>
              </a:rPr>
              <a:t>classical</a:t>
            </a:r>
            <a:r>
              <a:rPr lang="fr-FR" sz="2400" dirty="0" smtClean="0">
                <a:solidFill>
                  <a:srgbClr val="002060"/>
                </a:solidFill>
              </a:rPr>
              <a:t> one?</a:t>
            </a: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sz="3200" b="1" dirty="0" smtClean="0">
                <a:solidFill>
                  <a:srgbClr val="002060"/>
                </a:solidFill>
              </a:rPr>
              <a:t>II/ The </a:t>
            </a:r>
            <a:r>
              <a:rPr lang="fr-FR" sz="3200" b="1" dirty="0" err="1" smtClean="0">
                <a:solidFill>
                  <a:srgbClr val="002060"/>
                </a:solidFill>
              </a:rPr>
              <a:t>QuBits</a:t>
            </a:r>
            <a:r>
              <a:rPr lang="fr-FR" sz="3200" b="1" dirty="0" smtClean="0">
                <a:solidFill>
                  <a:srgbClr val="002060"/>
                </a:solidFill>
              </a:rPr>
              <a:t> </a:t>
            </a:r>
            <a:r>
              <a:rPr lang="fr-FR" sz="3200" b="1" dirty="0" err="1" smtClean="0">
                <a:solidFill>
                  <a:srgbClr val="002060"/>
                </a:solidFill>
              </a:rPr>
              <a:t>project</a:t>
            </a:r>
            <a:endParaRPr lang="fr-FR" sz="3200" b="1" dirty="0" smtClean="0">
              <a:solidFill>
                <a:srgbClr val="002060"/>
              </a:solidFill>
            </a:endParaRPr>
          </a:p>
          <a:p>
            <a:r>
              <a:rPr lang="fr-FR" sz="2400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a) Introduction to the </a:t>
            </a:r>
            <a:r>
              <a:rPr lang="fr-FR" sz="2400" dirty="0" err="1" smtClean="0">
                <a:solidFill>
                  <a:srgbClr val="002060"/>
                </a:solidFill>
              </a:rPr>
              <a:t>project</a:t>
            </a:r>
            <a:endParaRPr lang="fr-FR" sz="2400" dirty="0" smtClean="0">
              <a:solidFill>
                <a:srgbClr val="002060"/>
              </a:solidFill>
            </a:endParaRPr>
          </a:p>
          <a:p>
            <a:r>
              <a:rPr lang="fr-FR" sz="2400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b) Quantum </a:t>
            </a:r>
            <a:r>
              <a:rPr lang="fr-FR" sz="2400" dirty="0" err="1" smtClean="0">
                <a:solidFill>
                  <a:srgbClr val="002060"/>
                </a:solidFill>
              </a:rPr>
              <a:t>gates</a:t>
            </a:r>
            <a:endParaRPr lang="fr-FR" sz="2400" dirty="0" smtClean="0">
              <a:solidFill>
                <a:srgbClr val="002060"/>
              </a:solidFill>
            </a:endParaRPr>
          </a:p>
          <a:p>
            <a:r>
              <a:rPr lang="fr-FR" sz="2400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c) Golden model and final </a:t>
            </a:r>
            <a:r>
              <a:rPr lang="fr-FR" sz="2400" dirty="0" err="1" smtClean="0">
                <a:solidFill>
                  <a:srgbClr val="002060"/>
                </a:solidFill>
              </a:rPr>
              <a:t>implementation</a:t>
            </a:r>
            <a:endParaRPr lang="fr-FR" sz="2400" dirty="0" smtClean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r>
              <a:rPr lang="fr-FR" sz="3200" b="1" dirty="0" smtClean="0">
                <a:solidFill>
                  <a:srgbClr val="002060"/>
                </a:solidFill>
              </a:rPr>
              <a:t>III/ </a:t>
            </a:r>
            <a:r>
              <a:rPr lang="fr-FR" sz="3200" b="1" dirty="0" err="1" smtClean="0">
                <a:solidFill>
                  <a:srgbClr val="002060"/>
                </a:solidFill>
              </a:rPr>
              <a:t>Results</a:t>
            </a:r>
            <a:r>
              <a:rPr lang="fr-FR" sz="3200" b="1" dirty="0" smtClean="0">
                <a:solidFill>
                  <a:srgbClr val="002060"/>
                </a:solidFill>
              </a:rPr>
              <a:t> and conclusion</a:t>
            </a:r>
            <a:endParaRPr lang="fr-FR" sz="3200" b="1" dirty="0">
              <a:solidFill>
                <a:srgbClr val="002060"/>
              </a:solidFill>
            </a:endParaRPr>
          </a:p>
          <a:p>
            <a:r>
              <a:rPr lang="fr-FR" dirty="0" smtClean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a) </a:t>
            </a:r>
            <a:r>
              <a:rPr lang="fr-FR" sz="2400" dirty="0" err="1" smtClean="0">
                <a:solidFill>
                  <a:srgbClr val="002060"/>
                </a:solidFill>
              </a:rPr>
              <a:t>Comparison</a:t>
            </a:r>
            <a:r>
              <a:rPr lang="fr-FR" sz="2400" dirty="0" smtClean="0">
                <a:solidFill>
                  <a:srgbClr val="002060"/>
                </a:solidFill>
              </a:rPr>
              <a:t> of </a:t>
            </a:r>
            <a:r>
              <a:rPr lang="fr-FR" sz="2400" dirty="0" err="1" smtClean="0">
                <a:solidFill>
                  <a:srgbClr val="002060"/>
                </a:solidFill>
              </a:rPr>
              <a:t>results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 err="1" smtClean="0">
                <a:solidFill>
                  <a:srgbClr val="002060"/>
                </a:solidFill>
              </a:rPr>
              <a:t>with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 err="1" smtClean="0">
                <a:solidFill>
                  <a:srgbClr val="002060"/>
                </a:solidFill>
              </a:rPr>
              <a:t>existing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 err="1" smtClean="0">
                <a:solidFill>
                  <a:srgbClr val="002060"/>
                </a:solidFill>
              </a:rPr>
              <a:t>works</a:t>
            </a:r>
            <a:endParaRPr lang="fr-FR" sz="2400" dirty="0" smtClean="0">
              <a:solidFill>
                <a:srgbClr val="002060"/>
              </a:solidFill>
            </a:endParaRPr>
          </a:p>
          <a:p>
            <a:r>
              <a:rPr lang="fr-FR" sz="2400" dirty="0">
                <a:solidFill>
                  <a:srgbClr val="002060"/>
                </a:solidFill>
              </a:rPr>
              <a:t>	</a:t>
            </a:r>
            <a:r>
              <a:rPr lang="fr-FR" sz="2400" dirty="0" smtClean="0">
                <a:solidFill>
                  <a:srgbClr val="002060"/>
                </a:solidFill>
              </a:rPr>
              <a:t>b) Conclusion</a:t>
            </a:r>
            <a:endParaRPr lang="fr-FR" sz="2400" dirty="0">
              <a:solidFill>
                <a:srgbClr val="00206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31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I </a:t>
            </a:r>
            <a:r>
              <a:rPr lang="fr-FR" sz="3200" b="1" dirty="0" smtClean="0">
                <a:solidFill>
                  <a:srgbClr val="002060"/>
                </a:solidFill>
              </a:rPr>
              <a:t>/ a) </a:t>
            </a:r>
            <a:r>
              <a:rPr lang="fr-FR" sz="3200" dirty="0" smtClean="0">
                <a:solidFill>
                  <a:srgbClr val="002060"/>
                </a:solidFill>
              </a:rPr>
              <a:t>How </a:t>
            </a:r>
            <a:r>
              <a:rPr lang="fr-FR" sz="3200" dirty="0" err="1">
                <a:solidFill>
                  <a:srgbClr val="002060"/>
                </a:solidFill>
              </a:rPr>
              <a:t>does</a:t>
            </a:r>
            <a:r>
              <a:rPr lang="fr-FR" sz="3200" dirty="0">
                <a:solidFill>
                  <a:srgbClr val="002060"/>
                </a:solidFill>
              </a:rPr>
              <a:t> 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computer </a:t>
            </a:r>
            <a:r>
              <a:rPr lang="fr-FR" sz="3200" dirty="0" err="1">
                <a:solidFill>
                  <a:srgbClr val="002060"/>
                </a:solidFill>
              </a:rPr>
              <a:t>works</a:t>
            </a:r>
            <a:r>
              <a:rPr lang="fr-FR" sz="3200" dirty="0" smtClean="0">
                <a:solidFill>
                  <a:srgbClr val="002060"/>
                </a:solidFill>
              </a:rPr>
              <a:t>?</a:t>
            </a:r>
            <a:endParaRPr lang="fr-FR" sz="3200" dirty="0">
              <a:solidFill>
                <a:srgbClr val="00206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392936"/>
            <a:ext cx="6211288" cy="2319528"/>
          </a:xfrm>
          <a:prstGeom prst="rect">
            <a:avLst/>
          </a:prstGeom>
        </p:spPr>
      </p:pic>
      <p:sp>
        <p:nvSpPr>
          <p:cNvPr id="8" name="Rectangle avec flèche vers la gauche 7"/>
          <p:cNvSpPr/>
          <p:nvPr/>
        </p:nvSpPr>
        <p:spPr>
          <a:xfrm>
            <a:off x="7172326" y="1347739"/>
            <a:ext cx="4343400" cy="240992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Information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exchanged</a:t>
            </a:r>
            <a:r>
              <a:rPr lang="fr-FR" sz="2400" dirty="0"/>
              <a:t> and </a:t>
            </a:r>
            <a:r>
              <a:rPr lang="fr-FR" sz="2400" dirty="0" err="1"/>
              <a:t>saved</a:t>
            </a:r>
            <a:r>
              <a:rPr lang="fr-FR" sz="2400" dirty="0"/>
              <a:t> as bits</a:t>
            </a:r>
          </a:p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60399" y="5400675"/>
            <a:ext cx="94265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b="1" smtClean="0"/>
              <a:t>29  =  </a:t>
            </a:r>
            <a:r>
              <a:rPr lang="fr-FR" sz="3200" b="1" dirty="0" smtClean="0"/>
              <a:t>16 + 8 + 4 + </a:t>
            </a:r>
            <a:r>
              <a:rPr lang="fr-FR" sz="3200" b="1" smtClean="0"/>
              <a:t>1  =  </a:t>
            </a:r>
            <a:r>
              <a:rPr lang="fr-FR" sz="3200" b="1" dirty="0" smtClean="0"/>
              <a:t>2</a:t>
            </a:r>
            <a:r>
              <a:rPr lang="fr-FR" sz="3200" b="1" baseline="30000" dirty="0" smtClean="0"/>
              <a:t>4</a:t>
            </a:r>
            <a:r>
              <a:rPr lang="fr-FR" sz="3200" b="1" dirty="0" smtClean="0"/>
              <a:t> + 2</a:t>
            </a:r>
            <a:r>
              <a:rPr lang="fr-FR" sz="3200" b="1" baseline="30000" dirty="0" smtClean="0"/>
              <a:t>3</a:t>
            </a:r>
            <a:r>
              <a:rPr lang="fr-FR" sz="3200" b="1" dirty="0" smtClean="0"/>
              <a:t> + 2</a:t>
            </a:r>
            <a:r>
              <a:rPr lang="fr-FR" sz="3200" b="1" baseline="30000" dirty="0" smtClean="0"/>
              <a:t>2</a:t>
            </a:r>
            <a:r>
              <a:rPr lang="fr-FR" sz="3200" b="1" dirty="0" smtClean="0"/>
              <a:t> + </a:t>
            </a:r>
            <a:r>
              <a:rPr lang="fr-FR" sz="3200" b="1" smtClean="0"/>
              <a:t>2</a:t>
            </a:r>
            <a:r>
              <a:rPr lang="fr-FR" sz="3200" b="1" baseline="30000" smtClean="0"/>
              <a:t>0</a:t>
            </a:r>
            <a:r>
              <a:rPr lang="fr-FR" sz="3200" b="1" smtClean="0"/>
              <a:t>  =  </a:t>
            </a:r>
            <a:r>
              <a:rPr lang="fr-FR" sz="3200" b="1" dirty="0" smtClean="0"/>
              <a:t>11101</a:t>
            </a:r>
            <a:endParaRPr lang="fr-FR" sz="3200" b="1" baseline="30000" dirty="0"/>
          </a:p>
        </p:txBody>
      </p:sp>
      <p:sp>
        <p:nvSpPr>
          <p:cNvPr id="10" name="Flèche vers le bas 9"/>
          <p:cNvSpPr/>
          <p:nvPr/>
        </p:nvSpPr>
        <p:spPr>
          <a:xfrm>
            <a:off x="3743325" y="3886200"/>
            <a:ext cx="400050" cy="1357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52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I </a:t>
            </a:r>
            <a:r>
              <a:rPr lang="fr-FR" sz="3200" b="1" dirty="0" smtClean="0">
                <a:solidFill>
                  <a:srgbClr val="002060"/>
                </a:solidFill>
              </a:rPr>
              <a:t>/ a) </a:t>
            </a:r>
            <a:r>
              <a:rPr lang="fr-FR" sz="3200" dirty="0" smtClean="0">
                <a:solidFill>
                  <a:srgbClr val="002060"/>
                </a:solidFill>
              </a:rPr>
              <a:t>How </a:t>
            </a:r>
            <a:r>
              <a:rPr lang="fr-FR" sz="3200" dirty="0" err="1">
                <a:solidFill>
                  <a:srgbClr val="002060"/>
                </a:solidFill>
              </a:rPr>
              <a:t>does</a:t>
            </a:r>
            <a:r>
              <a:rPr lang="fr-FR" sz="3200" dirty="0">
                <a:solidFill>
                  <a:srgbClr val="002060"/>
                </a:solidFill>
              </a:rPr>
              <a:t> 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computer </a:t>
            </a:r>
            <a:r>
              <a:rPr lang="fr-FR" sz="3200" dirty="0" err="1">
                <a:solidFill>
                  <a:srgbClr val="002060"/>
                </a:solidFill>
              </a:rPr>
              <a:t>works</a:t>
            </a:r>
            <a:r>
              <a:rPr lang="fr-FR" sz="3200" dirty="0" smtClean="0">
                <a:solidFill>
                  <a:srgbClr val="002060"/>
                </a:solidFill>
              </a:rPr>
              <a:t>?</a:t>
            </a:r>
            <a:endParaRPr lang="fr-FR" sz="3200"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04018"/>
            <a:ext cx="1873935" cy="112436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96" y="1404018"/>
            <a:ext cx="2183225" cy="1124361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88323"/>
              </p:ext>
            </p:extLst>
          </p:nvPr>
        </p:nvGraphicFramePr>
        <p:xfrm>
          <a:off x="3183199" y="3200399"/>
          <a:ext cx="2365536" cy="2914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12"/>
                <a:gridCol w="788512"/>
                <a:gridCol w="788512"/>
              </a:tblGrid>
              <a:tr h="3700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 .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169" y="445666"/>
            <a:ext cx="3041063" cy="3041063"/>
          </a:xfrm>
          <a:prstGeom prst="rect">
            <a:avLst/>
          </a:prstGeom>
        </p:spPr>
      </p:pic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01458"/>
              </p:ext>
            </p:extLst>
          </p:nvPr>
        </p:nvGraphicFramePr>
        <p:xfrm>
          <a:off x="6080540" y="3200398"/>
          <a:ext cx="2365536" cy="2914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12"/>
                <a:gridCol w="788512"/>
                <a:gridCol w="788512"/>
              </a:tblGrid>
              <a:tr h="3700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 +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40150"/>
              </p:ext>
            </p:extLst>
          </p:nvPr>
        </p:nvGraphicFramePr>
        <p:xfrm>
          <a:off x="9237969" y="3200398"/>
          <a:ext cx="2365536" cy="2914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12"/>
                <a:gridCol w="788512"/>
                <a:gridCol w="788512"/>
              </a:tblGrid>
              <a:tr h="3700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 </a:t>
                      </a:r>
                      <a:r>
                        <a:rPr lang="fr-FR" baseline="-25000" dirty="0" smtClean="0"/>
                        <a:t>^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971925" y="1785937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AND</a:t>
            </a:r>
            <a:endParaRPr lang="fr-FR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1833" y="1785937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OR</a:t>
            </a:r>
            <a:endParaRPr lang="fr-FR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162656" y="179141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XOR</a:t>
            </a:r>
            <a:endParaRPr lang="fr-FR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76" y="1404018"/>
            <a:ext cx="2366963" cy="1124361"/>
          </a:xfrm>
          <a:prstGeom prst="rect">
            <a:avLst/>
          </a:prstGeom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25028"/>
              </p:ext>
            </p:extLst>
          </p:nvPr>
        </p:nvGraphicFramePr>
        <p:xfrm>
          <a:off x="672406" y="3228973"/>
          <a:ext cx="1577024" cy="1642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12"/>
                <a:gridCol w="788512"/>
              </a:tblGrid>
              <a:tr h="3700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¬</a:t>
                      </a:r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0</a:t>
                      </a:r>
                      <a:endParaRPr lang="fr-F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783397" y="1781532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NOT</a:t>
            </a:r>
            <a:endParaRPr lang="fr-FR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15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2060"/>
                </a:solidFill>
              </a:rPr>
              <a:t>I / a) </a:t>
            </a:r>
            <a:r>
              <a:rPr lang="fr-FR" sz="3200" dirty="0" smtClean="0">
                <a:solidFill>
                  <a:srgbClr val="002060"/>
                </a:solidFill>
              </a:rPr>
              <a:t>How </a:t>
            </a:r>
            <a:r>
              <a:rPr lang="fr-FR" sz="3200" dirty="0" err="1" smtClean="0">
                <a:solidFill>
                  <a:srgbClr val="002060"/>
                </a:solidFill>
              </a:rPr>
              <a:t>does</a:t>
            </a:r>
            <a:r>
              <a:rPr lang="fr-FR" sz="3200" dirty="0" smtClean="0">
                <a:solidFill>
                  <a:srgbClr val="002060"/>
                </a:solidFill>
              </a:rPr>
              <a:t> a </a:t>
            </a:r>
            <a:r>
              <a:rPr lang="fr-FR" sz="3200" dirty="0" err="1" smtClean="0">
                <a:solidFill>
                  <a:srgbClr val="002060"/>
                </a:solidFill>
              </a:rPr>
              <a:t>classical</a:t>
            </a:r>
            <a:r>
              <a:rPr lang="fr-FR" sz="3200" dirty="0" smtClean="0">
                <a:solidFill>
                  <a:srgbClr val="002060"/>
                </a:solidFill>
              </a:rPr>
              <a:t> computer </a:t>
            </a:r>
            <a:r>
              <a:rPr lang="fr-FR" sz="3200" dirty="0" err="1" smtClean="0">
                <a:solidFill>
                  <a:srgbClr val="002060"/>
                </a:solidFill>
              </a:rPr>
              <a:t>works</a:t>
            </a:r>
            <a:r>
              <a:rPr lang="fr-FR" sz="3200" dirty="0" smtClean="0">
                <a:solidFill>
                  <a:srgbClr val="002060"/>
                </a:solidFill>
              </a:rPr>
              <a:t>?</a:t>
            </a:r>
            <a:endParaRPr lang="fr-FR" sz="3200" dirty="0">
              <a:solidFill>
                <a:srgbClr val="00206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79" y="1860043"/>
            <a:ext cx="3963988" cy="252253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2021968"/>
            <a:ext cx="5496720" cy="2198688"/>
          </a:xfrm>
          <a:prstGeom prst="rect">
            <a:avLst/>
          </a:prstGeom>
        </p:spPr>
      </p:pic>
      <p:sp>
        <p:nvSpPr>
          <p:cNvPr id="17" name="Rectangle avec flèche vers le haut 16"/>
          <p:cNvSpPr/>
          <p:nvPr/>
        </p:nvSpPr>
        <p:spPr>
          <a:xfrm>
            <a:off x="1014413" y="4657725"/>
            <a:ext cx="3929062" cy="16573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1-bit full </a:t>
            </a:r>
            <a:r>
              <a:rPr lang="fr-FR" sz="2400" dirty="0" err="1" smtClean="0"/>
              <a:t>adder</a:t>
            </a:r>
            <a:r>
              <a:rPr lang="fr-FR" sz="2400" dirty="0" smtClean="0"/>
              <a:t> circuit</a:t>
            </a:r>
            <a:endParaRPr lang="fr-FR" sz="2400" dirty="0"/>
          </a:p>
        </p:txBody>
      </p:sp>
      <p:sp>
        <p:nvSpPr>
          <p:cNvPr id="18" name="Rectangle avec flèche vers le haut 17"/>
          <p:cNvSpPr/>
          <p:nvPr/>
        </p:nvSpPr>
        <p:spPr>
          <a:xfrm>
            <a:off x="6696075" y="4657725"/>
            <a:ext cx="3929062" cy="16573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4-bits full </a:t>
            </a:r>
            <a:r>
              <a:rPr lang="fr-FR" sz="2400" dirty="0" err="1" smtClean="0"/>
              <a:t>adder</a:t>
            </a:r>
            <a:r>
              <a:rPr lang="fr-FR" sz="2400" dirty="0" smtClean="0"/>
              <a:t> circuit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43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 </a:t>
            </a:r>
            <a:r>
              <a:rPr lang="fr-FR" sz="32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/ b) </a:t>
            </a:r>
            <a:r>
              <a:rPr lang="fr-FR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</a:t>
            </a:r>
            <a:r>
              <a:rPr lang="fr-FR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does</a:t>
            </a:r>
            <a:r>
              <a:rPr lang="fr-FR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quantum computer </a:t>
            </a:r>
            <a:r>
              <a:rPr lang="fr-FR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differ</a:t>
            </a:r>
            <a:r>
              <a:rPr lang="fr-FR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from</a:t>
            </a:r>
            <a:r>
              <a:rPr lang="fr-FR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</a:t>
            </a:r>
            <a:r>
              <a:rPr lang="fr-FR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classical</a:t>
            </a:r>
            <a:r>
              <a:rPr lang="fr-FR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one?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916924319"/>
              </p:ext>
            </p:extLst>
          </p:nvPr>
        </p:nvGraphicFramePr>
        <p:xfrm>
          <a:off x="731838" y="424309"/>
          <a:ext cx="4840288" cy="393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1197357139"/>
              </p:ext>
            </p:extLst>
          </p:nvPr>
        </p:nvGraphicFramePr>
        <p:xfrm>
          <a:off x="6256338" y="424309"/>
          <a:ext cx="4840288" cy="393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/>
          <p:cNvSpPr/>
          <p:nvPr/>
        </p:nvSpPr>
        <p:spPr>
          <a:xfrm>
            <a:off x="5843587" y="1071563"/>
            <a:ext cx="100013" cy="560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4988" y="3838980"/>
            <a:ext cx="2595562" cy="25955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8038" y="3838980"/>
            <a:ext cx="3733966" cy="259556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003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I </a:t>
            </a:r>
            <a:r>
              <a:rPr lang="fr-FR" sz="3200" b="1" dirty="0" smtClean="0">
                <a:solidFill>
                  <a:srgbClr val="002060"/>
                </a:solidFill>
              </a:rPr>
              <a:t>/ b) </a:t>
            </a:r>
            <a:r>
              <a:rPr lang="fr-FR" sz="3200" dirty="0">
                <a:solidFill>
                  <a:srgbClr val="002060"/>
                </a:solidFill>
              </a:rPr>
              <a:t>How </a:t>
            </a:r>
            <a:r>
              <a:rPr lang="fr-FR" sz="3200" dirty="0" err="1">
                <a:solidFill>
                  <a:srgbClr val="002060"/>
                </a:solidFill>
              </a:rPr>
              <a:t>does</a:t>
            </a:r>
            <a:r>
              <a:rPr lang="fr-FR" sz="3200" dirty="0">
                <a:solidFill>
                  <a:srgbClr val="002060"/>
                </a:solidFill>
              </a:rPr>
              <a:t> a quantum computer </a:t>
            </a:r>
            <a:r>
              <a:rPr lang="fr-FR" sz="3200" dirty="0" err="1">
                <a:solidFill>
                  <a:srgbClr val="002060"/>
                </a:solidFill>
              </a:rPr>
              <a:t>differ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from</a:t>
            </a:r>
            <a:r>
              <a:rPr lang="fr-FR" sz="3200" dirty="0">
                <a:solidFill>
                  <a:srgbClr val="002060"/>
                </a:solidFill>
              </a:rPr>
              <a:t> 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one?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2188368"/>
            <a:ext cx="4290422" cy="3867151"/>
          </a:xfrm>
          <a:prstGeom prst="rect">
            <a:avLst/>
          </a:prstGeom>
        </p:spPr>
      </p:pic>
      <p:sp>
        <p:nvSpPr>
          <p:cNvPr id="12" name="Flèche vers la droite 11"/>
          <p:cNvSpPr/>
          <p:nvPr/>
        </p:nvSpPr>
        <p:spPr>
          <a:xfrm>
            <a:off x="4814888" y="3971924"/>
            <a:ext cx="1143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210891" y="3244780"/>
            <a:ext cx="401895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rgbClr val="00B050"/>
                </a:solidFill>
                <a:latin typeface="CMMIB10" charset="0"/>
              </a:rPr>
              <a:t>Q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= 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α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MBX12" charset="0"/>
              </a:rPr>
              <a:t>0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+ 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β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rgbClr val="FF0000"/>
                </a:solidFill>
                <a:latin typeface="CMBX12" charset="0"/>
              </a:rPr>
              <a:t>1</a:t>
            </a:r>
            <a:r>
              <a:rPr lang="hr-HR" sz="3600" dirty="0" smtClean="0">
                <a:solidFill>
                  <a:schemeClr val="bg1"/>
                </a:solidFill>
                <a:latin typeface="CMBSY10" charset="0"/>
              </a:rPr>
              <a:t>⟩</a:t>
            </a:r>
          </a:p>
          <a:p>
            <a:endParaRPr lang="hr-HR" sz="3600" dirty="0" smtClean="0">
              <a:solidFill>
                <a:schemeClr val="bg1"/>
              </a:solidFill>
            </a:endParaRPr>
          </a:p>
          <a:p>
            <a:r>
              <a:rPr lang="hr-HR" sz="3600" dirty="0" smtClean="0">
                <a:solidFill>
                  <a:schemeClr val="bg1"/>
                </a:solidFill>
              </a:rPr>
              <a:t>|</a:t>
            </a:r>
            <a:r>
              <a:rPr lang="hr-HR" sz="3600" dirty="0">
                <a:solidFill>
                  <a:schemeClr val="bg1"/>
                </a:solidFill>
              </a:rPr>
              <a:t>α|</a:t>
            </a:r>
            <a:r>
              <a:rPr lang="hr-HR" sz="3600" baseline="30000" dirty="0">
                <a:solidFill>
                  <a:schemeClr val="bg1"/>
                </a:solidFill>
              </a:rPr>
              <a:t>2</a:t>
            </a:r>
            <a:r>
              <a:rPr lang="hr-HR" sz="3600" dirty="0">
                <a:solidFill>
                  <a:schemeClr val="bg1"/>
                </a:solidFill>
              </a:rPr>
              <a:t> + |</a:t>
            </a:r>
            <a:r>
              <a:rPr lang="hr-HR" sz="3600" dirty="0" smtClean="0">
                <a:solidFill>
                  <a:schemeClr val="bg1"/>
                </a:solidFill>
              </a:rPr>
              <a:t>β|</a:t>
            </a:r>
            <a:r>
              <a:rPr lang="hr-HR" sz="3600" baseline="30000" dirty="0" smtClean="0">
                <a:solidFill>
                  <a:schemeClr val="bg1"/>
                </a:solidFill>
              </a:rPr>
              <a:t>2</a:t>
            </a:r>
            <a:r>
              <a:rPr lang="hr-HR" sz="3600" dirty="0" smtClean="0">
                <a:solidFill>
                  <a:schemeClr val="bg1"/>
                </a:solidFill>
              </a:rPr>
              <a:t> </a:t>
            </a:r>
            <a:r>
              <a:rPr lang="hr-HR" sz="3600" dirty="0">
                <a:solidFill>
                  <a:schemeClr val="bg1"/>
                </a:solidFill>
              </a:rPr>
              <a:t>= </a:t>
            </a:r>
            <a:r>
              <a:rPr lang="hr-HR" sz="3600" dirty="0" smtClean="0">
                <a:solidFill>
                  <a:schemeClr val="bg1"/>
                </a:solidFill>
              </a:rPr>
              <a:t>1 </a:t>
            </a:r>
            <a:endParaRPr lang="hr-HR" sz="3600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22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I </a:t>
            </a:r>
            <a:r>
              <a:rPr lang="fr-FR" sz="3200" b="1" dirty="0" smtClean="0">
                <a:solidFill>
                  <a:srgbClr val="002060"/>
                </a:solidFill>
              </a:rPr>
              <a:t>/ b) </a:t>
            </a:r>
            <a:r>
              <a:rPr lang="fr-FR" sz="3200" dirty="0">
                <a:solidFill>
                  <a:srgbClr val="002060"/>
                </a:solidFill>
              </a:rPr>
              <a:t>How </a:t>
            </a:r>
            <a:r>
              <a:rPr lang="fr-FR" sz="3200" dirty="0" err="1">
                <a:solidFill>
                  <a:srgbClr val="002060"/>
                </a:solidFill>
              </a:rPr>
              <a:t>does</a:t>
            </a:r>
            <a:r>
              <a:rPr lang="fr-FR" sz="3200" dirty="0">
                <a:solidFill>
                  <a:srgbClr val="002060"/>
                </a:solidFill>
              </a:rPr>
              <a:t> a quantum computer </a:t>
            </a:r>
            <a:r>
              <a:rPr lang="fr-FR" sz="3200" dirty="0" err="1">
                <a:solidFill>
                  <a:srgbClr val="002060"/>
                </a:solidFill>
              </a:rPr>
              <a:t>differ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from</a:t>
            </a:r>
            <a:r>
              <a:rPr lang="fr-FR" sz="3200" dirty="0">
                <a:solidFill>
                  <a:srgbClr val="002060"/>
                </a:solidFill>
              </a:rPr>
              <a:t> 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one?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71062"/>
              </p:ext>
            </p:extLst>
          </p:nvPr>
        </p:nvGraphicFramePr>
        <p:xfrm>
          <a:off x="1358899" y="1428750"/>
          <a:ext cx="6227764" cy="512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882"/>
                <a:gridCol w="3113882"/>
              </a:tblGrid>
              <a:tr h="442913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Number</a:t>
                      </a:r>
                      <a:r>
                        <a:rPr lang="fr-FR" baseline="0" dirty="0" smtClean="0"/>
                        <a:t> of </a:t>
                      </a:r>
                      <a:r>
                        <a:rPr lang="fr-FR" baseline="0" dirty="0" err="1" smtClean="0"/>
                        <a:t>QuBits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Number</a:t>
                      </a:r>
                      <a:r>
                        <a:rPr lang="fr-FR" dirty="0" smtClean="0"/>
                        <a:t> of superpositions</a:t>
                      </a:r>
                      <a:endParaRPr lang="fr-FR" dirty="0"/>
                    </a:p>
                  </a:txBody>
                  <a:tcPr/>
                </a:tc>
              </a:tr>
              <a:tr h="8611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2</a:t>
                      </a:r>
                      <a:r>
                        <a:rPr lang="fr-FR" baseline="30000" dirty="0" smtClean="0"/>
                        <a:t>2</a:t>
                      </a:r>
                      <a:r>
                        <a:rPr lang="fr-FR" baseline="0" dirty="0" smtClean="0"/>
                        <a:t> = 4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{|00⟩,|01⟩,|10⟩,|11⟩ } </a:t>
                      </a:r>
                      <a:endParaRPr lang="hr-H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8611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r>
                        <a:rPr lang="fr-FR" baseline="30000" dirty="0" smtClean="0"/>
                        <a:t>3</a:t>
                      </a:r>
                      <a:r>
                        <a:rPr lang="fr-FR" dirty="0" smtClean="0"/>
                        <a:t> = 8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{|000⟩,|001⟩,|010⟩,|011⟩,|100⟩,|101⟩,|110⟩,|111⟩  } </a:t>
                      </a:r>
                      <a:endParaRPr lang="hr-H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8611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r>
                        <a:rPr lang="fr-FR" baseline="30000" dirty="0" smtClean="0"/>
                        <a:t>6</a:t>
                      </a:r>
                      <a:r>
                        <a:rPr lang="fr-FR" dirty="0" smtClean="0"/>
                        <a:t> = 64</a:t>
                      </a:r>
                      <a:endParaRPr lang="fr-FR" dirty="0"/>
                    </a:p>
                  </a:txBody>
                  <a:tcPr/>
                </a:tc>
              </a:tr>
              <a:tr h="861131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……</a:t>
                      </a:r>
                      <a:r>
                        <a:rPr lang="fr-FR" dirty="0" smtClean="0"/>
                        <a:t>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……</a:t>
                      </a:r>
                      <a:r>
                        <a:rPr lang="fr-FR" dirty="0" smtClean="0"/>
                        <a:t>.</a:t>
                      </a:r>
                      <a:endParaRPr lang="fr-FR" dirty="0"/>
                    </a:p>
                  </a:txBody>
                  <a:tcPr/>
                </a:tc>
              </a:tr>
              <a:tr h="8611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r>
                        <a:rPr lang="fr-FR" baseline="30000" dirty="0" smtClean="0"/>
                        <a:t>n</a:t>
                      </a:r>
                      <a:endParaRPr lang="fr-FR" baseline="30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lèche à angle droit 3"/>
          <p:cNvSpPr/>
          <p:nvPr/>
        </p:nvSpPr>
        <p:spPr>
          <a:xfrm rot="16200000">
            <a:off x="7572375" y="4743451"/>
            <a:ext cx="1914525" cy="1500187"/>
          </a:xfrm>
          <a:prstGeom prst="bentUpArrow">
            <a:avLst/>
          </a:prstGeom>
          <a:solidFill>
            <a:srgbClr val="00206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86701" y="3889015"/>
            <a:ext cx="450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GROWS EXPONENTIALLY!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9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8625" y="228600"/>
            <a:ext cx="108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2060"/>
                </a:solidFill>
              </a:rPr>
              <a:t>I </a:t>
            </a:r>
            <a:r>
              <a:rPr lang="fr-FR" sz="3200" b="1" dirty="0" smtClean="0">
                <a:solidFill>
                  <a:srgbClr val="002060"/>
                </a:solidFill>
              </a:rPr>
              <a:t>/ b) </a:t>
            </a:r>
            <a:r>
              <a:rPr lang="fr-FR" sz="3200" dirty="0">
                <a:solidFill>
                  <a:srgbClr val="002060"/>
                </a:solidFill>
              </a:rPr>
              <a:t>How </a:t>
            </a:r>
            <a:r>
              <a:rPr lang="fr-FR" sz="3200" dirty="0" err="1">
                <a:solidFill>
                  <a:srgbClr val="002060"/>
                </a:solidFill>
              </a:rPr>
              <a:t>does</a:t>
            </a:r>
            <a:r>
              <a:rPr lang="fr-FR" sz="3200" dirty="0">
                <a:solidFill>
                  <a:srgbClr val="002060"/>
                </a:solidFill>
              </a:rPr>
              <a:t> a quantum computer </a:t>
            </a:r>
            <a:r>
              <a:rPr lang="fr-FR" sz="3200" dirty="0" err="1">
                <a:solidFill>
                  <a:srgbClr val="002060"/>
                </a:solidFill>
              </a:rPr>
              <a:t>differ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from</a:t>
            </a:r>
            <a:r>
              <a:rPr lang="fr-FR" sz="3200" dirty="0">
                <a:solidFill>
                  <a:srgbClr val="002060"/>
                </a:solidFill>
              </a:rPr>
              <a:t> 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one?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6277" y="1712802"/>
            <a:ext cx="401895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rgbClr val="00B050"/>
                </a:solidFill>
                <a:latin typeface="CMMIB10" charset="0"/>
              </a:rPr>
              <a:t>Q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= 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α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MBX12" charset="0"/>
              </a:rPr>
              <a:t>0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r>
              <a:rPr lang="hr-HR" sz="3600" dirty="0">
                <a:solidFill>
                  <a:schemeClr val="bg1"/>
                </a:solidFill>
                <a:latin typeface="CMR12" charset="0"/>
              </a:rPr>
              <a:t>+ </a:t>
            </a:r>
            <a:r>
              <a:rPr lang="hr-HR" sz="3600" dirty="0">
                <a:solidFill>
                  <a:schemeClr val="bg1"/>
                </a:solidFill>
                <a:latin typeface="CMMI12" charset="0"/>
              </a:rPr>
              <a:t>β </a:t>
            </a:r>
            <a:r>
              <a:rPr lang="hr-HR" sz="3600" dirty="0">
                <a:solidFill>
                  <a:schemeClr val="bg1"/>
                </a:solidFill>
                <a:latin typeface="CMSY10" charset="0"/>
              </a:rPr>
              <a:t>· 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|</a:t>
            </a:r>
            <a:r>
              <a:rPr lang="hr-HR" sz="3600" dirty="0">
                <a:solidFill>
                  <a:srgbClr val="FF0000"/>
                </a:solidFill>
                <a:latin typeface="CMBX12" charset="0"/>
              </a:rPr>
              <a:t>1</a:t>
            </a:r>
            <a:r>
              <a:rPr lang="hr-HR" sz="3600" dirty="0">
                <a:solidFill>
                  <a:schemeClr val="bg1"/>
                </a:solidFill>
                <a:latin typeface="CMBSY10" charset="0"/>
              </a:rPr>
              <a:t>⟩ </a:t>
            </a:r>
            <a:endParaRPr lang="hr-HR" sz="3600" dirty="0">
              <a:solidFill>
                <a:schemeClr val="bg1"/>
              </a:solidFill>
            </a:endParaRPr>
          </a:p>
        </p:txBody>
      </p:sp>
      <p:sp>
        <p:nvSpPr>
          <p:cNvPr id="3" name="Flèche vers la droite 2"/>
          <p:cNvSpPr/>
          <p:nvPr/>
        </p:nvSpPr>
        <p:spPr>
          <a:xfrm rot="7659670">
            <a:off x="2808606" y="3532280"/>
            <a:ext cx="2232566" cy="67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/>
          <p:cNvSpPr/>
          <p:nvPr/>
        </p:nvSpPr>
        <p:spPr>
          <a:xfrm rot="3252294">
            <a:off x="6080959" y="3519298"/>
            <a:ext cx="2232566" cy="67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519906" y="3630619"/>
            <a:ext cx="2171700" cy="47431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MEASURMENT</a:t>
            </a:r>
            <a:endParaRPr lang="fr-FR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529489" y="4956457"/>
            <a:ext cx="15710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9600" dirty="0" smtClean="0">
                <a:solidFill>
                  <a:srgbClr val="002060"/>
                </a:solidFill>
                <a:latin typeface="CMMI12" charset="0"/>
              </a:rPr>
              <a:t>α</a:t>
            </a:r>
            <a:r>
              <a:rPr lang="hr-HR" sz="9600" baseline="30000" dirty="0" smtClean="0">
                <a:solidFill>
                  <a:srgbClr val="002060"/>
                </a:solidFill>
                <a:latin typeface="CMMI12" charset="0"/>
              </a:rPr>
              <a:t>2</a:t>
            </a:r>
            <a:endParaRPr lang="fr-FR" sz="9600" baseline="300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1478" y="4955151"/>
            <a:ext cx="15710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9600" dirty="0" smtClean="0">
                <a:solidFill>
                  <a:srgbClr val="002060"/>
                </a:solidFill>
                <a:latin typeface="CMMI12" charset="0"/>
              </a:rPr>
              <a:t>β</a:t>
            </a:r>
            <a:r>
              <a:rPr lang="hr-HR" sz="9600" baseline="30000" dirty="0" smtClean="0">
                <a:solidFill>
                  <a:srgbClr val="002060"/>
                </a:solidFill>
                <a:latin typeface="CMMI12" charset="0"/>
              </a:rPr>
              <a:t>2</a:t>
            </a:r>
            <a:endParaRPr lang="fr-FR" sz="9600" baseline="30000" dirty="0">
              <a:solidFill>
                <a:srgbClr val="00206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349037" y="6086474"/>
            <a:ext cx="72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37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2586</TotalTime>
  <Words>963</Words>
  <Application>Microsoft Macintosh PowerPoint</Application>
  <PresentationFormat>Grand écran</PresentationFormat>
  <Paragraphs>211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Calibri</vt:lpstr>
      <vt:lpstr>Cambria Math</vt:lpstr>
      <vt:lpstr>Century Gothic</vt:lpstr>
      <vt:lpstr>CMBSY10</vt:lpstr>
      <vt:lpstr>CMBX12</vt:lpstr>
      <vt:lpstr>CMMI12</vt:lpstr>
      <vt:lpstr>CMMIB10</vt:lpstr>
      <vt:lpstr>CMR12</vt:lpstr>
      <vt:lpstr>CMSY10</vt:lpstr>
      <vt:lpstr>Mangal</vt:lpstr>
      <vt:lpstr>Wingdings 3</vt:lpstr>
      <vt:lpstr>Arial</vt:lpstr>
      <vt:lpstr>Secteur</vt:lpstr>
      <vt:lpstr>QuBits A quantum gates simulator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QuBits A quantum gates simulator    </dc:title>
  <dc:creator>Xavier QUÉLARD (CI_2018)</dc:creator>
  <cp:lastModifiedBy>Xavier QUÉLARD (CI_2018)</cp:lastModifiedBy>
  <cp:revision>34</cp:revision>
  <dcterms:created xsi:type="dcterms:W3CDTF">2018-03-08T19:53:20Z</dcterms:created>
  <dcterms:modified xsi:type="dcterms:W3CDTF">2018-03-12T11:48:56Z</dcterms:modified>
</cp:coreProperties>
</file>